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93" r:id="rId4"/>
    <p:sldId id="295" r:id="rId5"/>
    <p:sldId id="276" r:id="rId6"/>
    <p:sldId id="269" r:id="rId7"/>
    <p:sldId id="286" r:id="rId8"/>
    <p:sldId id="291" r:id="rId9"/>
    <p:sldId id="289" r:id="rId10"/>
    <p:sldId id="290" r:id="rId11"/>
    <p:sldId id="294" r:id="rId12"/>
    <p:sldId id="268" r:id="rId13"/>
    <p:sldId id="277" r:id="rId14"/>
    <p:sldId id="267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6"/>
    <a:srgbClr val="62B004"/>
    <a:srgbClr val="FF9900"/>
    <a:srgbClr val="004990"/>
    <a:srgbClr val="E543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61" autoAdjust="0"/>
  </p:normalViewPr>
  <p:slideViewPr>
    <p:cSldViewPr>
      <p:cViewPr>
        <p:scale>
          <a:sx n="100" d="100"/>
          <a:sy n="100" d="100"/>
        </p:scale>
        <p:origin x="-528" y="936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kwon\&#48148;&#53461;%20&#54868;&#47732;\V3zip&#49457;&#45733;&#53580;&#49828;&#5394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kwon\&#48148;&#53461;%20&#54868;&#47732;\V3zip&#49457;&#45733;&#53580;&#49828;&#5394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flip="none" rotWithShape="1">
              <a:gsLst>
                <a:gs pos="0">
                  <a:srgbClr val="004990">
                    <a:shade val="30000"/>
                    <a:satMod val="115000"/>
                  </a:srgbClr>
                </a:gs>
                <a:gs pos="50000">
                  <a:srgbClr val="004990">
                    <a:shade val="67500"/>
                    <a:satMod val="115000"/>
                  </a:srgbClr>
                </a:gs>
                <a:gs pos="100000">
                  <a:srgbClr val="00499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Lbls>
            <c:showVal val="1"/>
          </c:dLbls>
          <c:cat>
            <c:strRef>
              <c:f>'[Microsoft Office PowerPoint의 차트]Sheet4'!$D$4:$D$6</c:f>
              <c:strCache>
                <c:ptCount val="3"/>
                <c:pt idx="0">
                  <c:v>전체 사용자</c:v>
                </c:pt>
                <c:pt idx="1">
                  <c:v>백신</c:v>
                </c:pt>
                <c:pt idx="2">
                  <c:v>압축 프로그램</c:v>
                </c:pt>
              </c:strCache>
            </c:strRef>
          </c:cat>
          <c:val>
            <c:numRef>
              <c:f>'[Microsoft Office PowerPoint의 차트]Sheet4'!$E$4:$E$6</c:f>
              <c:numCache>
                <c:formatCode>_-* #,##0_-;\-* #,##0_-;_-* "-"_-;_-@_-</c:formatCode>
                <c:ptCount val="3"/>
                <c:pt idx="0">
                  <c:v>12071724</c:v>
                </c:pt>
                <c:pt idx="1">
                  <c:v>11442814</c:v>
                </c:pt>
                <c:pt idx="2">
                  <c:v>5812848</c:v>
                </c:pt>
              </c:numCache>
            </c:numRef>
          </c:val>
        </c:ser>
        <c:dLbls>
          <c:showVal val="1"/>
        </c:dLbls>
        <c:overlap val="-25"/>
        <c:axId val="48738688"/>
        <c:axId val="48755456"/>
      </c:barChart>
      <c:catAx>
        <c:axId val="48738688"/>
        <c:scaling>
          <c:orientation val="minMax"/>
        </c:scaling>
        <c:axPos val="b"/>
        <c:majorTickMark val="none"/>
        <c:tickLblPos val="nextTo"/>
        <c:crossAx val="48755456"/>
        <c:crosses val="autoZero"/>
        <c:auto val="1"/>
        <c:lblAlgn val="ctr"/>
        <c:lblOffset val="100"/>
      </c:catAx>
      <c:valAx>
        <c:axId val="48755456"/>
        <c:scaling>
          <c:orientation val="minMax"/>
        </c:scaling>
        <c:delete val="1"/>
        <c:axPos val="l"/>
        <c:numFmt formatCode="_-* #,##0_-;\-* #,##0_-;_-* &quot;-&quot;_-;_-@_-" sourceLinked="1"/>
        <c:tickLblPos val="none"/>
        <c:crossAx val="4873868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Sheet2!$A$4</c:f>
              <c:strCache>
                <c:ptCount val="1"/>
                <c:pt idx="0">
                  <c:v>50MB</c:v>
                </c:pt>
              </c:strCache>
            </c:strRef>
          </c:tx>
          <c:spPr>
            <a:solidFill>
              <a:srgbClr val="004990"/>
            </a:solidFill>
          </c:spPr>
          <c:cat>
            <c:strRef>
              <c:f>Sheet2!$B$3:$D$3</c:f>
              <c:strCache>
                <c:ptCount val="3"/>
                <c:pt idx="0">
                  <c:v>V3 Zip</c:v>
                </c:pt>
                <c:pt idx="1">
                  <c:v>A사</c:v>
                </c:pt>
                <c:pt idx="2">
                  <c:v>B사</c:v>
                </c:pt>
              </c:strCache>
            </c:strRef>
          </c:cat>
          <c:val>
            <c:numRef>
              <c:f>Sheet2!$B$4:$D$4</c:f>
              <c:numCache>
                <c:formatCode>0"초"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Sheet2!$A$5</c:f>
              <c:strCache>
                <c:ptCount val="1"/>
                <c:pt idx="0">
                  <c:v>100MB</c:v>
                </c:pt>
              </c:strCache>
            </c:strRef>
          </c:tx>
          <c:spPr>
            <a:solidFill>
              <a:srgbClr val="FF9900"/>
            </a:solidFill>
          </c:spPr>
          <c:cat>
            <c:strRef>
              <c:f>Sheet2!$B$3:$D$3</c:f>
              <c:strCache>
                <c:ptCount val="3"/>
                <c:pt idx="0">
                  <c:v>V3 Zip</c:v>
                </c:pt>
                <c:pt idx="1">
                  <c:v>A사</c:v>
                </c:pt>
                <c:pt idx="2">
                  <c:v>B사</c:v>
                </c:pt>
              </c:strCache>
            </c:strRef>
          </c:cat>
          <c:val>
            <c:numRef>
              <c:f>Sheet2!$B$5:$D$5</c:f>
              <c:numCache>
                <c:formatCode>0"초"</c:formatCode>
                <c:ptCount val="3"/>
                <c:pt idx="0">
                  <c:v>6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1GB</c:v>
                </c:pt>
              </c:strCache>
            </c:strRef>
          </c:tx>
          <c:spPr>
            <a:solidFill>
              <a:srgbClr val="62B004"/>
            </a:solidFill>
          </c:spPr>
          <c:cat>
            <c:strRef>
              <c:f>Sheet2!$B$3:$D$3</c:f>
              <c:strCache>
                <c:ptCount val="3"/>
                <c:pt idx="0">
                  <c:v>V3 Zip</c:v>
                </c:pt>
                <c:pt idx="1">
                  <c:v>A사</c:v>
                </c:pt>
                <c:pt idx="2">
                  <c:v>B사</c:v>
                </c:pt>
              </c:strCache>
            </c:strRef>
          </c:cat>
          <c:val>
            <c:numRef>
              <c:f>Sheet2!$B$6:$D$6</c:f>
              <c:numCache>
                <c:formatCode>0"초"</c:formatCode>
                <c:ptCount val="3"/>
                <c:pt idx="0">
                  <c:v>98</c:v>
                </c:pt>
                <c:pt idx="1">
                  <c:v>108</c:v>
                </c:pt>
                <c:pt idx="2">
                  <c:v>98</c:v>
                </c:pt>
              </c:numCache>
            </c:numRef>
          </c:val>
        </c:ser>
        <c:axId val="56142464"/>
        <c:axId val="49422720"/>
      </c:barChart>
      <c:catAx>
        <c:axId val="56142464"/>
        <c:scaling>
          <c:orientation val="minMax"/>
        </c:scaling>
        <c:axPos val="b"/>
        <c:tickLblPos val="nextTo"/>
        <c:crossAx val="49422720"/>
        <c:crosses val="autoZero"/>
        <c:auto val="1"/>
        <c:lblAlgn val="ctr"/>
        <c:lblOffset val="100"/>
      </c:catAx>
      <c:valAx>
        <c:axId val="49422720"/>
        <c:scaling>
          <c:orientation val="minMax"/>
        </c:scaling>
        <c:axPos val="l"/>
        <c:majorGridlines/>
        <c:numFmt formatCode="0&quot;초&quot;" sourceLinked="1"/>
        <c:tickLblPos val="nextTo"/>
        <c:crossAx val="56142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Sheet2!$A$12</c:f>
              <c:strCache>
                <c:ptCount val="1"/>
                <c:pt idx="0">
                  <c:v>50MB</c:v>
                </c:pt>
              </c:strCache>
            </c:strRef>
          </c:tx>
          <c:spPr>
            <a:solidFill>
              <a:srgbClr val="004990"/>
            </a:solidFill>
          </c:spPr>
          <c:cat>
            <c:strRef>
              <c:f>Sheet2!$B$11:$D$11</c:f>
              <c:strCache>
                <c:ptCount val="3"/>
                <c:pt idx="0">
                  <c:v>V3 Zip</c:v>
                </c:pt>
                <c:pt idx="1">
                  <c:v>A사</c:v>
                </c:pt>
                <c:pt idx="2">
                  <c:v>B사</c:v>
                </c:pt>
              </c:strCache>
            </c:strRef>
          </c:cat>
          <c:val>
            <c:numRef>
              <c:f>Sheet2!$B$12:$D$12</c:f>
              <c:numCache>
                <c:formatCode>0"초"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Sheet2!$A$13</c:f>
              <c:strCache>
                <c:ptCount val="1"/>
                <c:pt idx="0">
                  <c:v>100MB</c:v>
                </c:pt>
              </c:strCache>
            </c:strRef>
          </c:tx>
          <c:spPr>
            <a:solidFill>
              <a:srgbClr val="FF9900"/>
            </a:solidFill>
          </c:spPr>
          <c:cat>
            <c:strRef>
              <c:f>Sheet2!$B$11:$D$11</c:f>
              <c:strCache>
                <c:ptCount val="3"/>
                <c:pt idx="0">
                  <c:v>V3 Zip</c:v>
                </c:pt>
                <c:pt idx="1">
                  <c:v>A사</c:v>
                </c:pt>
                <c:pt idx="2">
                  <c:v>B사</c:v>
                </c:pt>
              </c:strCache>
            </c:strRef>
          </c:cat>
          <c:val>
            <c:numRef>
              <c:f>Sheet2!$B$13:$D$13</c:f>
              <c:numCache>
                <c:formatCode>0"초"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Sheet2!$A$14</c:f>
              <c:strCache>
                <c:ptCount val="1"/>
                <c:pt idx="0">
                  <c:v>1GB</c:v>
                </c:pt>
              </c:strCache>
            </c:strRef>
          </c:tx>
          <c:spPr>
            <a:solidFill>
              <a:srgbClr val="62B004"/>
            </a:solidFill>
          </c:spPr>
          <c:cat>
            <c:strRef>
              <c:f>Sheet2!$B$11:$D$11</c:f>
              <c:strCache>
                <c:ptCount val="3"/>
                <c:pt idx="0">
                  <c:v>V3 Zip</c:v>
                </c:pt>
                <c:pt idx="1">
                  <c:v>A사</c:v>
                </c:pt>
                <c:pt idx="2">
                  <c:v>B사</c:v>
                </c:pt>
              </c:strCache>
            </c:strRef>
          </c:cat>
          <c:val>
            <c:numRef>
              <c:f>Sheet2!$B$14:$D$14</c:f>
              <c:numCache>
                <c:formatCode>0"초"</c:formatCode>
                <c:ptCount val="3"/>
                <c:pt idx="0">
                  <c:v>34</c:v>
                </c:pt>
                <c:pt idx="1">
                  <c:v>35</c:v>
                </c:pt>
                <c:pt idx="2">
                  <c:v>41</c:v>
                </c:pt>
              </c:numCache>
            </c:numRef>
          </c:val>
        </c:ser>
        <c:axId val="49448064"/>
        <c:axId val="49449600"/>
      </c:barChart>
      <c:catAx>
        <c:axId val="49448064"/>
        <c:scaling>
          <c:orientation val="minMax"/>
        </c:scaling>
        <c:axPos val="b"/>
        <c:tickLblPos val="nextTo"/>
        <c:crossAx val="49449600"/>
        <c:crosses val="autoZero"/>
        <c:auto val="1"/>
        <c:lblAlgn val="ctr"/>
        <c:lblOffset val="100"/>
      </c:catAx>
      <c:valAx>
        <c:axId val="49449600"/>
        <c:scaling>
          <c:orientation val="minMax"/>
        </c:scaling>
        <c:axPos val="l"/>
        <c:majorGridlines/>
        <c:numFmt formatCode="0&quot;초&quot;" sourceLinked="1"/>
        <c:tickLblPos val="nextTo"/>
        <c:crossAx val="49448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08965-C706-4040-8A30-FD8578C521E2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latinLnBrk="1"/>
          <a:endParaRPr lang="ko-KR" altLang="en-US"/>
        </a:p>
      </dgm:t>
    </dgm:pt>
    <dgm:pt modelId="{C811FAF0-DD81-4F90-A950-021AB24EC980}">
      <dgm:prSet phldrT="[텍스트]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latinLnBrk="1"/>
          <a:r>
            <a:rPr lang="en-US" altLang="ko-KR" b="1" dirty="0" smtClean="0">
              <a:solidFill>
                <a:schemeClr val="bg1"/>
              </a:solidFill>
              <a:latin typeface="+mn-ea"/>
              <a:ea typeface="+mn-ea"/>
            </a:rPr>
            <a:t>V3 Zip 2.0</a:t>
          </a:r>
          <a:endParaRPr lang="ko-KR" altLang="en-US" b="1" dirty="0">
            <a:solidFill>
              <a:schemeClr val="bg1"/>
            </a:solidFill>
            <a:latin typeface="+mn-ea"/>
            <a:ea typeface="+mn-ea"/>
          </a:endParaRPr>
        </a:p>
      </dgm:t>
    </dgm:pt>
    <dgm:pt modelId="{80612345-F787-4AF0-B684-5F3F2FA66DA2}" type="parTrans" cxnId="{68288E23-9626-4D3B-92A9-33179EE7B102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ABCB28EF-A393-432D-89C2-12FA48F7423F}" type="sibTrans" cxnId="{68288E23-9626-4D3B-92A9-33179EE7B102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0216DFCB-5C19-4A92-ABE2-966B8AF9FDA2}">
      <dgm:prSet phldrT="[텍스트]"/>
      <dgm:spPr>
        <a:gradFill flip="none" rotWithShape="0">
          <a:gsLst>
            <a:gs pos="0">
              <a:schemeClr val="dk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3500000" scaled="1"/>
          <a:tileRect/>
        </a:gradFill>
      </dgm:spPr>
      <dgm:t>
        <a:bodyPr/>
        <a:lstStyle/>
        <a:p>
          <a:pPr latinLnBrk="1"/>
          <a:r>
            <a:rPr lang="ko-KR" altLang="en-US" b="1" dirty="0" smtClean="0">
              <a:latin typeface="+mn-ea"/>
              <a:ea typeface="+mn-ea"/>
            </a:rPr>
            <a:t>글로벌 표준</a:t>
          </a:r>
          <a:endParaRPr lang="ko-KR" altLang="en-US" b="1" dirty="0">
            <a:latin typeface="+mn-ea"/>
            <a:ea typeface="+mn-ea"/>
          </a:endParaRPr>
        </a:p>
      </dgm:t>
    </dgm:pt>
    <dgm:pt modelId="{0FC7C50A-E8F1-4E1C-A6D1-101DCF325435}" type="parTrans" cxnId="{C61BC930-10C2-44BA-884A-E45B433BAB8B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D669C02B-5BC7-41F7-8066-2B2D056EBDEE}" type="sibTrans" cxnId="{C61BC930-10C2-44BA-884A-E45B433BAB8B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C4E29B83-4712-4337-80AA-359376886A2B}">
      <dgm:prSet phldrT="[텍스트]"/>
      <dgm:spPr>
        <a:gradFill flip="none" rotWithShape="1">
          <a:gsLst>
            <a:gs pos="0">
              <a:schemeClr val="dk2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latinLnBrk="1"/>
          <a:r>
            <a:rPr lang="ko-KR" altLang="en-US" b="1" dirty="0" smtClean="0">
              <a:latin typeface="+mn-ea"/>
              <a:ea typeface="+mn-ea"/>
            </a:rPr>
            <a:t>고성능 압축</a:t>
          </a:r>
          <a:r>
            <a:rPr lang="en-US" altLang="ko-KR" b="1" dirty="0" smtClean="0">
              <a:latin typeface="+mn-ea"/>
              <a:ea typeface="+mn-ea"/>
            </a:rPr>
            <a:t>/</a:t>
          </a:r>
          <a:r>
            <a:rPr lang="ko-KR" altLang="en-US" b="1" dirty="0" smtClean="0">
              <a:latin typeface="+mn-ea"/>
              <a:ea typeface="+mn-ea"/>
            </a:rPr>
            <a:t>해제</a:t>
          </a:r>
          <a:endParaRPr lang="ko-KR" altLang="en-US" b="1" dirty="0">
            <a:latin typeface="+mn-ea"/>
            <a:ea typeface="+mn-ea"/>
          </a:endParaRPr>
        </a:p>
      </dgm:t>
    </dgm:pt>
    <dgm:pt modelId="{FAE2440F-A2B3-456F-BAD7-EFF45996E855}" type="parTrans" cxnId="{ABE83AD3-C801-492A-99CC-86297FAF1B9F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6C36EF2B-6006-4620-8233-00AA4439846E}" type="sibTrans" cxnId="{ABE83AD3-C801-492A-99CC-86297FAF1B9F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B974CFE7-27DB-4794-A3F6-A1A2A52F5E93}">
      <dgm:prSet phldrT="[텍스트]"/>
      <dgm:spPr>
        <a:gradFill flip="none" rotWithShape="0">
          <a:gsLst>
            <a:gs pos="0">
              <a:srgbClr val="004990">
                <a:shade val="30000"/>
                <a:satMod val="115000"/>
              </a:srgbClr>
            </a:gs>
            <a:gs pos="50000">
              <a:srgbClr val="004990">
                <a:shade val="67500"/>
                <a:satMod val="115000"/>
              </a:srgbClr>
            </a:gs>
            <a:gs pos="100000">
              <a:srgbClr val="004990">
                <a:shade val="100000"/>
                <a:satMod val="115000"/>
              </a:srgbClr>
            </a:gs>
          </a:gsLst>
          <a:lin ang="8100000" scaled="1"/>
          <a:tileRect/>
        </a:gradFill>
      </dgm:spPr>
      <dgm:t>
        <a:bodyPr/>
        <a:lstStyle/>
        <a:p>
          <a:pPr latinLnBrk="1"/>
          <a:r>
            <a:rPr lang="ko-KR" altLang="en-US" b="1" dirty="0" smtClean="0">
              <a:latin typeface="+mn-ea"/>
              <a:ea typeface="+mn-ea"/>
            </a:rPr>
            <a:t>강력한 보안</a:t>
          </a:r>
          <a:endParaRPr lang="ko-KR" altLang="en-US" b="1" dirty="0">
            <a:latin typeface="+mn-ea"/>
            <a:ea typeface="+mn-ea"/>
          </a:endParaRPr>
        </a:p>
      </dgm:t>
    </dgm:pt>
    <dgm:pt modelId="{C6BEC203-DAD1-4DAB-A1E7-546D13C1D43B}" type="parTrans" cxnId="{4FD3BC20-E1FF-4285-919E-E1FFC4F3E676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CE596EF1-5BE2-43C5-AE7C-E3D66DCCE85E}" type="sibTrans" cxnId="{4FD3BC20-E1FF-4285-919E-E1FFC4F3E676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255DE448-F0A8-4A6F-A488-63AA8B10FD26}">
      <dgm:prSet phldrT="[텍스트]"/>
      <dgm:spPr>
        <a:gradFill flip="none" rotWithShape="0">
          <a:gsLst>
            <a:gs pos="0">
              <a:srgbClr val="004D86">
                <a:shade val="30000"/>
                <a:satMod val="115000"/>
              </a:srgbClr>
            </a:gs>
            <a:gs pos="50000">
              <a:srgbClr val="004D86">
                <a:shade val="67500"/>
                <a:satMod val="115000"/>
              </a:srgbClr>
            </a:gs>
            <a:gs pos="100000">
              <a:srgbClr val="004D86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latinLnBrk="1"/>
          <a:r>
            <a:rPr lang="ko-KR" altLang="en-US" b="1" dirty="0" smtClean="0">
              <a:latin typeface="+mn-ea"/>
              <a:ea typeface="+mn-ea"/>
            </a:rPr>
            <a:t>다양한 </a:t>
          </a:r>
          <a:r>
            <a:rPr lang="en-US" altLang="ko-KR" b="1" dirty="0" smtClean="0">
              <a:latin typeface="+mn-ea"/>
              <a:ea typeface="+mn-ea"/>
            </a:rPr>
            <a:t>OS </a:t>
          </a:r>
          <a:r>
            <a:rPr lang="ko-KR" altLang="en-US" b="1" dirty="0" smtClean="0">
              <a:latin typeface="+mn-ea"/>
              <a:ea typeface="+mn-ea"/>
            </a:rPr>
            <a:t>지원</a:t>
          </a:r>
          <a:endParaRPr lang="ko-KR" altLang="en-US" b="1" dirty="0">
            <a:latin typeface="+mn-ea"/>
            <a:ea typeface="+mn-ea"/>
          </a:endParaRPr>
        </a:p>
      </dgm:t>
    </dgm:pt>
    <dgm:pt modelId="{DB67A797-9446-4952-9E37-367B8E03F0F1}" type="parTrans" cxnId="{6625F585-0CAF-4518-8003-B4C812F054E3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C4CD24EC-DE18-4CA1-BFC9-F90444813E53}" type="sibTrans" cxnId="{6625F585-0CAF-4518-8003-B4C812F054E3}">
      <dgm:prSet/>
      <dgm:spPr/>
      <dgm:t>
        <a:bodyPr/>
        <a:lstStyle/>
        <a:p>
          <a:pPr latinLnBrk="1"/>
          <a:endParaRPr lang="ko-KR" altLang="en-US" b="1">
            <a:latin typeface="+mn-ea"/>
            <a:ea typeface="+mn-ea"/>
          </a:endParaRPr>
        </a:p>
      </dgm:t>
    </dgm:pt>
    <dgm:pt modelId="{032F18B6-1F3F-4DA0-A9E9-03777BC8F948}" type="pres">
      <dgm:prSet presAssocID="{29C08965-C706-4040-8A30-FD8578C521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3E0B27F-0F24-425C-A06E-7CC9050D8718}" type="pres">
      <dgm:prSet presAssocID="{29C08965-C706-4040-8A30-FD8578C521E2}" presName="matrix" presStyleCnt="0"/>
      <dgm:spPr/>
    </dgm:pt>
    <dgm:pt modelId="{B9F1FE30-802B-4329-B503-D48B32260DAA}" type="pres">
      <dgm:prSet presAssocID="{29C08965-C706-4040-8A30-FD8578C521E2}" presName="ti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7379DF8-00EA-4B9E-909C-60879DAD1EEA}" type="pres">
      <dgm:prSet presAssocID="{29C08965-C706-4040-8A30-FD8578C521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DC28CC-4732-4861-B0B4-90410055CE04}" type="pres">
      <dgm:prSet presAssocID="{29C08965-C706-4040-8A30-FD8578C521E2}" presName="ti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96553071-BABC-422B-B026-B219623B1516}" type="pres">
      <dgm:prSet presAssocID="{29C08965-C706-4040-8A30-FD8578C521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B6E0BC-87F1-43BD-BB65-2BA3056831EB}" type="pres">
      <dgm:prSet presAssocID="{29C08965-C706-4040-8A30-FD8578C521E2}" presName="ti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1039ED3-D328-43F5-833F-5F7877102232}" type="pres">
      <dgm:prSet presAssocID="{29C08965-C706-4040-8A30-FD8578C521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EE331E-54C2-4C98-8EBC-9DA1C4F5ADD0}" type="pres">
      <dgm:prSet presAssocID="{29C08965-C706-4040-8A30-FD8578C521E2}" presName="ti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F0A39AC3-963C-419A-80DC-AF99632E2699}" type="pres">
      <dgm:prSet presAssocID="{29C08965-C706-4040-8A30-FD8578C521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2989E-41C8-47E8-8A19-5D9081EB9A21}" type="pres">
      <dgm:prSet presAssocID="{29C08965-C706-4040-8A30-FD8578C521E2}" presName="centerTile" presStyleLbl="fgShp" presStyleIdx="0" presStyleCnt="1" custScaleX="119795" custScaleY="106255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20F6076-6120-4642-B480-C16388FEA2CD}" type="presOf" srcId="{255DE448-F0A8-4A6F-A488-63AA8B10FD26}" destId="{F0A39AC3-963C-419A-80DC-AF99632E2699}" srcOrd="1" destOrd="0" presId="urn:microsoft.com/office/officeart/2005/8/layout/matrix1"/>
    <dgm:cxn modelId="{B442E8DE-01C2-4758-B018-636E45CDFED6}" type="presOf" srcId="{29C08965-C706-4040-8A30-FD8578C521E2}" destId="{032F18B6-1F3F-4DA0-A9E9-03777BC8F948}" srcOrd="0" destOrd="0" presId="urn:microsoft.com/office/officeart/2005/8/layout/matrix1"/>
    <dgm:cxn modelId="{30385E3B-EED5-4A87-BD85-03D7DF4E3D95}" type="presOf" srcId="{255DE448-F0A8-4A6F-A488-63AA8B10FD26}" destId="{78EE331E-54C2-4C98-8EBC-9DA1C4F5ADD0}" srcOrd="0" destOrd="0" presId="urn:microsoft.com/office/officeart/2005/8/layout/matrix1"/>
    <dgm:cxn modelId="{DF97CC3C-7BE5-432B-A3EB-E0FB6BCB47C0}" type="presOf" srcId="{B974CFE7-27DB-4794-A3F6-A1A2A52F5E93}" destId="{21039ED3-D328-43F5-833F-5F7877102232}" srcOrd="1" destOrd="0" presId="urn:microsoft.com/office/officeart/2005/8/layout/matrix1"/>
    <dgm:cxn modelId="{4FD3BC20-E1FF-4285-919E-E1FFC4F3E676}" srcId="{C811FAF0-DD81-4F90-A950-021AB24EC980}" destId="{B974CFE7-27DB-4794-A3F6-A1A2A52F5E93}" srcOrd="2" destOrd="0" parTransId="{C6BEC203-DAD1-4DAB-A1E7-546D13C1D43B}" sibTransId="{CE596EF1-5BE2-43C5-AE7C-E3D66DCCE85E}"/>
    <dgm:cxn modelId="{ABE83AD3-C801-492A-99CC-86297FAF1B9F}" srcId="{C811FAF0-DD81-4F90-A950-021AB24EC980}" destId="{C4E29B83-4712-4337-80AA-359376886A2B}" srcOrd="1" destOrd="0" parTransId="{FAE2440F-A2B3-456F-BAD7-EFF45996E855}" sibTransId="{6C36EF2B-6006-4620-8233-00AA4439846E}"/>
    <dgm:cxn modelId="{2315E58C-8075-4298-8EF8-EEAC0D8580F4}" type="presOf" srcId="{0216DFCB-5C19-4A92-ABE2-966B8AF9FDA2}" destId="{87379DF8-00EA-4B9E-909C-60879DAD1EEA}" srcOrd="1" destOrd="0" presId="urn:microsoft.com/office/officeart/2005/8/layout/matrix1"/>
    <dgm:cxn modelId="{C61BC930-10C2-44BA-884A-E45B433BAB8B}" srcId="{C811FAF0-DD81-4F90-A950-021AB24EC980}" destId="{0216DFCB-5C19-4A92-ABE2-966B8AF9FDA2}" srcOrd="0" destOrd="0" parTransId="{0FC7C50A-E8F1-4E1C-A6D1-101DCF325435}" sibTransId="{D669C02B-5BC7-41F7-8066-2B2D056EBDEE}"/>
    <dgm:cxn modelId="{1FFC83F0-E509-4117-A064-1710B29F7A46}" type="presOf" srcId="{C4E29B83-4712-4337-80AA-359376886A2B}" destId="{38DC28CC-4732-4861-B0B4-90410055CE04}" srcOrd="0" destOrd="0" presId="urn:microsoft.com/office/officeart/2005/8/layout/matrix1"/>
    <dgm:cxn modelId="{C00C958F-2E9B-436E-8771-F8D4313C1247}" type="presOf" srcId="{0216DFCB-5C19-4A92-ABE2-966B8AF9FDA2}" destId="{B9F1FE30-802B-4329-B503-D48B32260DAA}" srcOrd="0" destOrd="0" presId="urn:microsoft.com/office/officeart/2005/8/layout/matrix1"/>
    <dgm:cxn modelId="{1683CBA5-4973-4764-ACCC-3A57FF7D75ED}" type="presOf" srcId="{C4E29B83-4712-4337-80AA-359376886A2B}" destId="{96553071-BABC-422B-B026-B219623B1516}" srcOrd="1" destOrd="0" presId="urn:microsoft.com/office/officeart/2005/8/layout/matrix1"/>
    <dgm:cxn modelId="{68288E23-9626-4D3B-92A9-33179EE7B102}" srcId="{29C08965-C706-4040-8A30-FD8578C521E2}" destId="{C811FAF0-DD81-4F90-A950-021AB24EC980}" srcOrd="0" destOrd="0" parTransId="{80612345-F787-4AF0-B684-5F3F2FA66DA2}" sibTransId="{ABCB28EF-A393-432D-89C2-12FA48F7423F}"/>
    <dgm:cxn modelId="{043E76F2-A2C5-47B0-BC85-D1412A5D15D4}" type="presOf" srcId="{C811FAF0-DD81-4F90-A950-021AB24EC980}" destId="{1CE2989E-41C8-47E8-8A19-5D9081EB9A21}" srcOrd="0" destOrd="0" presId="urn:microsoft.com/office/officeart/2005/8/layout/matrix1"/>
    <dgm:cxn modelId="{6625F585-0CAF-4518-8003-B4C812F054E3}" srcId="{C811FAF0-DD81-4F90-A950-021AB24EC980}" destId="{255DE448-F0A8-4A6F-A488-63AA8B10FD26}" srcOrd="3" destOrd="0" parTransId="{DB67A797-9446-4952-9E37-367B8E03F0F1}" sibTransId="{C4CD24EC-DE18-4CA1-BFC9-F90444813E53}"/>
    <dgm:cxn modelId="{3B6C0F50-A742-4780-B671-A9DBE0A70363}" type="presOf" srcId="{B974CFE7-27DB-4794-A3F6-A1A2A52F5E93}" destId="{F2B6E0BC-87F1-43BD-BB65-2BA3056831EB}" srcOrd="0" destOrd="0" presId="urn:microsoft.com/office/officeart/2005/8/layout/matrix1"/>
    <dgm:cxn modelId="{8EC0CFEE-8699-4A94-96A1-D3721D754306}" type="presParOf" srcId="{032F18B6-1F3F-4DA0-A9E9-03777BC8F948}" destId="{43E0B27F-0F24-425C-A06E-7CC9050D8718}" srcOrd="0" destOrd="0" presId="urn:microsoft.com/office/officeart/2005/8/layout/matrix1"/>
    <dgm:cxn modelId="{3F053388-C041-4C9F-BC27-D1C647AB3870}" type="presParOf" srcId="{43E0B27F-0F24-425C-A06E-7CC9050D8718}" destId="{B9F1FE30-802B-4329-B503-D48B32260DAA}" srcOrd="0" destOrd="0" presId="urn:microsoft.com/office/officeart/2005/8/layout/matrix1"/>
    <dgm:cxn modelId="{597F9FC9-C5AA-4C23-897D-2E7459D604D0}" type="presParOf" srcId="{43E0B27F-0F24-425C-A06E-7CC9050D8718}" destId="{87379DF8-00EA-4B9E-909C-60879DAD1EEA}" srcOrd="1" destOrd="0" presId="urn:microsoft.com/office/officeart/2005/8/layout/matrix1"/>
    <dgm:cxn modelId="{94EF6DBC-022D-4B4E-81DF-3582B7D0E533}" type="presParOf" srcId="{43E0B27F-0F24-425C-A06E-7CC9050D8718}" destId="{38DC28CC-4732-4861-B0B4-90410055CE04}" srcOrd="2" destOrd="0" presId="urn:microsoft.com/office/officeart/2005/8/layout/matrix1"/>
    <dgm:cxn modelId="{59F8C640-BF36-4D54-AF4D-E3392D4BB06D}" type="presParOf" srcId="{43E0B27F-0F24-425C-A06E-7CC9050D8718}" destId="{96553071-BABC-422B-B026-B219623B1516}" srcOrd="3" destOrd="0" presId="urn:microsoft.com/office/officeart/2005/8/layout/matrix1"/>
    <dgm:cxn modelId="{8289A4FD-5F12-47D8-879C-91B1A95688F4}" type="presParOf" srcId="{43E0B27F-0F24-425C-A06E-7CC9050D8718}" destId="{F2B6E0BC-87F1-43BD-BB65-2BA3056831EB}" srcOrd="4" destOrd="0" presId="urn:microsoft.com/office/officeart/2005/8/layout/matrix1"/>
    <dgm:cxn modelId="{3234A610-6836-44A7-AE86-D13B40C62BC4}" type="presParOf" srcId="{43E0B27F-0F24-425C-A06E-7CC9050D8718}" destId="{21039ED3-D328-43F5-833F-5F7877102232}" srcOrd="5" destOrd="0" presId="urn:microsoft.com/office/officeart/2005/8/layout/matrix1"/>
    <dgm:cxn modelId="{BCDA542F-8424-4602-80D5-71C84B72F4B2}" type="presParOf" srcId="{43E0B27F-0F24-425C-A06E-7CC9050D8718}" destId="{78EE331E-54C2-4C98-8EBC-9DA1C4F5ADD0}" srcOrd="6" destOrd="0" presId="urn:microsoft.com/office/officeart/2005/8/layout/matrix1"/>
    <dgm:cxn modelId="{F4DBD8E5-2D02-4DDB-A215-32D298648C09}" type="presParOf" srcId="{43E0B27F-0F24-425C-A06E-7CC9050D8718}" destId="{F0A39AC3-963C-419A-80DC-AF99632E2699}" srcOrd="7" destOrd="0" presId="urn:microsoft.com/office/officeart/2005/8/layout/matrix1"/>
    <dgm:cxn modelId="{108BECF2-9BB4-43FE-AB5A-DC252F42F328}" type="presParOf" srcId="{032F18B6-1F3F-4DA0-A9E9-03777BC8F948}" destId="{1CE2989E-41C8-47E8-8A19-5D9081EB9A21}" srcOrd="1" destOrd="0" presId="urn:microsoft.com/office/officeart/2005/8/layout/matrix1"/>
  </dgm:cxnLst>
  <dgm:bg>
    <a:gradFill flip="none" rotWithShape="1">
      <a:gsLst>
        <a:gs pos="0">
          <a:srgbClr val="004D86">
            <a:tint val="66000"/>
            <a:satMod val="160000"/>
          </a:srgbClr>
        </a:gs>
        <a:gs pos="50000">
          <a:srgbClr val="004D86">
            <a:tint val="44500"/>
            <a:satMod val="160000"/>
          </a:srgbClr>
        </a:gs>
        <a:gs pos="100000">
          <a:srgbClr val="004D86">
            <a:tint val="23500"/>
            <a:satMod val="160000"/>
          </a:srgbClr>
        </a:gs>
      </a:gsLst>
      <a:path path="circle">
        <a:fillToRect l="50000" t="50000" r="50000" b="50000"/>
      </a:path>
      <a:tileRect/>
    </a:gradFill>
    <a:effectLst/>
  </dgm:bg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A87CD-884D-4B72-81B1-154004051CEC}" type="datetimeFigureOut">
              <a:rPr lang="ko-KR" altLang="en-US" smtClean="0"/>
              <a:pPr/>
              <a:t>2011-02-08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FE4F-C2AC-4F5E-A910-A0F33A14A5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433636" y="1256060"/>
            <a:ext cx="4519612" cy="2821012"/>
          </a:xfr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>
            <a:noAutofit/>
          </a:bodyPr>
          <a:lstStyle>
            <a:lvl1pPr algn="l">
              <a:lnSpc>
                <a:spcPts val="7380"/>
              </a:lnSpc>
              <a:defRPr sz="6400" kern="1200" spc="0" baseline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98916" y="3268608"/>
            <a:ext cx="3577540" cy="8084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MyriadSemiBold" pitchFamily="2" charset="0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 rot="5400000">
            <a:off x="4752020" y="3609020"/>
            <a:ext cx="5040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changhee\바탕 화면\PPT템플릿소스\PPT템플릿소스\AhnLab_CI.png"/>
          <p:cNvPicPr>
            <a:picLocks noChangeAspect="1" noChangeArrowheads="1"/>
          </p:cNvPicPr>
          <p:nvPr userDrawn="1"/>
        </p:nvPicPr>
        <p:blipFill>
          <a:blip r:embed="rId3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7643834" y="6433644"/>
            <a:ext cx="1198154" cy="210066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 userDrawn="1"/>
        </p:nvSpPr>
        <p:spPr>
          <a:xfrm>
            <a:off x="4071934" y="6500834"/>
            <a:ext cx="3451254" cy="207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4" indent="0" algn="r" defTabSz="914400" rtl="0" eaLnBrk="1" latin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ko-KR" sz="700" b="0" kern="1200" spc="0" baseline="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Copyright (c) AhnLab, Inc. 1998-2011. All rights reserved.</a:t>
            </a:r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15" hasCustomPrompt="1"/>
          </p:nvPr>
        </p:nvSpPr>
        <p:spPr>
          <a:xfrm>
            <a:off x="395536" y="5229597"/>
            <a:ext cx="2735784" cy="5036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 baseline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defRPr>
            </a:lvl1pPr>
            <a:lvl2pPr>
              <a:buNone/>
              <a:defRPr sz="1200" baseline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defRPr>
            </a:lvl2pPr>
            <a:lvl3pPr>
              <a:buNone/>
              <a:defRPr sz="1200" baseline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defRPr>
            </a:lvl3pPr>
            <a:lvl4pPr>
              <a:buNone/>
              <a:defRPr sz="1200" baseline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defRPr>
            </a:lvl4pPr>
            <a:lvl5pPr>
              <a:buNone/>
              <a:defRPr sz="1200" baseline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날짜 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부서</a:t>
            </a:r>
            <a:endParaRPr lang="ko-KR" altLang="en-US" dirty="0"/>
          </a:p>
        </p:txBody>
      </p:sp>
      <p:sp>
        <p:nvSpPr>
          <p:cNvPr id="31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395536" y="5711992"/>
            <a:ext cx="2736304" cy="28877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300" b="1" baseline="0">
                <a:solidFill>
                  <a:schemeClr val="bg1"/>
                </a:solidFill>
                <a:latin typeface="MyriadBold" pitchFamily="2" charset="0"/>
                <a:ea typeface="맑은 고딕" pitchFamily="50" charset="-127"/>
              </a:defRPr>
            </a:lvl1pPr>
            <a:lvl2pPr>
              <a:buNone/>
              <a:defRPr sz="1400" baseline="0">
                <a:solidFill>
                  <a:schemeClr val="bg1"/>
                </a:solidFill>
                <a:latin typeface="MyriadBold" pitchFamily="2" charset="0"/>
                <a:ea typeface="맑은 고딕" pitchFamily="50" charset="-127"/>
              </a:defRPr>
            </a:lvl2pPr>
            <a:lvl3pPr>
              <a:buNone/>
              <a:defRPr sz="1400" baseline="0">
                <a:solidFill>
                  <a:schemeClr val="bg1"/>
                </a:solidFill>
                <a:latin typeface="MyriadBold" pitchFamily="2" charset="0"/>
                <a:ea typeface="맑은 고딕" pitchFamily="50" charset="-127"/>
              </a:defRPr>
            </a:lvl3pPr>
            <a:lvl4pPr>
              <a:buNone/>
              <a:defRPr sz="1400" baseline="0">
                <a:solidFill>
                  <a:schemeClr val="bg1"/>
                </a:solidFill>
                <a:latin typeface="MyriadBold" pitchFamily="2" charset="0"/>
                <a:ea typeface="맑은 고딕" pitchFamily="50" charset="-127"/>
              </a:defRPr>
            </a:lvl4pPr>
            <a:lvl5pPr>
              <a:buNone/>
              <a:defRPr sz="1400" baseline="0">
                <a:solidFill>
                  <a:schemeClr val="bg1"/>
                </a:solidFill>
                <a:latin typeface="MyriadBold" pitchFamily="2" charset="0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성명</a:t>
            </a:r>
            <a:endParaRPr lang="ko-KR" altLang="en-US" dirty="0"/>
          </a:p>
        </p:txBody>
      </p:sp>
      <p:cxnSp>
        <p:nvCxnSpPr>
          <p:cNvPr id="15" name="직선 연결선 14"/>
          <p:cNvCxnSpPr/>
          <p:nvPr userDrawn="1"/>
        </p:nvCxnSpPr>
        <p:spPr>
          <a:xfrm>
            <a:off x="538982" y="506388"/>
            <a:ext cx="4104456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27984" y="2642989"/>
            <a:ext cx="4104455" cy="2658219"/>
          </a:xfrm>
        </p:spPr>
        <p:txBody>
          <a:bodyPr anchor="t">
            <a:normAutofit/>
          </a:bodyPr>
          <a:lstStyle>
            <a:lvl1pPr algn="l">
              <a:defRPr sz="3400" b="0" cap="all" spc="-150" baseline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4427984" y="692696"/>
            <a:ext cx="3744416" cy="15001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7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err="1" smtClean="0"/>
              <a:t>장번호</a:t>
            </a:r>
            <a:endParaRPr lang="ko-KR" altLang="en-US" dirty="0" smtClean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4499992" y="506388"/>
            <a:ext cx="4104456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>
          <a:xfrm>
            <a:off x="468314" y="1340768"/>
            <a:ext cx="4032448" cy="1511374"/>
          </a:xfrm>
          <a:prstGeom prst="rect">
            <a:avLst/>
          </a:prstGeom>
        </p:spPr>
        <p:txBody>
          <a:bodyPr/>
          <a:lstStyle>
            <a:lvl1pPr>
              <a:buNone/>
              <a:defRPr sz="1700" b="1" baseline="0">
                <a:latin typeface="MyriadSemiBold" pitchFamily="2" charset="0"/>
                <a:ea typeface="맑은 고딕" pitchFamily="50" charset="-127"/>
              </a:defRPr>
            </a:lvl1pPr>
            <a:lvl2pPr>
              <a:buNone/>
              <a:defRPr sz="1700" b="1" baseline="0">
                <a:latin typeface="MyriadSemiBold" pitchFamily="2" charset="0"/>
                <a:ea typeface="맑은 고딕" pitchFamily="50" charset="-127"/>
              </a:defRPr>
            </a:lvl2pPr>
            <a:lvl3pPr>
              <a:buNone/>
              <a:defRPr sz="1700" b="1" baseline="0">
                <a:latin typeface="MyriadSemiBold" pitchFamily="2" charset="0"/>
                <a:ea typeface="맑은 고딕" pitchFamily="50" charset="-127"/>
              </a:defRPr>
            </a:lvl3pPr>
            <a:lvl4pPr>
              <a:buNone/>
              <a:defRPr sz="1700" b="1" baseline="0">
                <a:latin typeface="MyriadSemiBold" pitchFamily="2" charset="0"/>
                <a:ea typeface="맑은 고딕" pitchFamily="50" charset="-127"/>
              </a:defRPr>
            </a:lvl4pPr>
            <a:lvl5pPr>
              <a:buNone/>
              <a:defRPr sz="1700" b="1" baseline="0">
                <a:latin typeface="MyriadSemiBold" pitchFamily="2" charset="0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9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4644009" y="1340768"/>
            <a:ext cx="4032448" cy="1511374"/>
          </a:xfrm>
          <a:prstGeom prst="rect">
            <a:avLst/>
          </a:prstGeom>
        </p:spPr>
        <p:txBody>
          <a:bodyPr/>
          <a:lstStyle>
            <a:lvl1pPr marL="182563" indent="-182563">
              <a:buFont typeface="+mj-lt"/>
              <a:buAutoNum type="arabicPeriod"/>
              <a:defRPr sz="1200" baseline="0">
                <a:latin typeface="MyriadSemiBold" pitchFamily="2" charset="0"/>
                <a:ea typeface="맑은 고딕" pitchFamily="50" charset="-127"/>
              </a:defRPr>
            </a:lvl1pPr>
            <a:lvl2pPr marL="800100" indent="-342900">
              <a:buFont typeface="+mj-lt"/>
              <a:buAutoNum type="arabicPeriod"/>
              <a:defRPr sz="1200" baseline="0">
                <a:latin typeface="MyriadSemiBold" pitchFamily="2" charset="0"/>
                <a:ea typeface="맑은 고딕" pitchFamily="50" charset="-127"/>
              </a:defRPr>
            </a:lvl2pPr>
            <a:lvl3pPr marL="1257300" indent="-342900">
              <a:buFont typeface="+mj-lt"/>
              <a:buAutoNum type="arabicPeriod"/>
              <a:defRPr sz="1200" baseline="0">
                <a:latin typeface="MyriadSemiBold" pitchFamily="2" charset="0"/>
                <a:ea typeface="맑은 고딕" pitchFamily="50" charset="-127"/>
              </a:defRPr>
            </a:lvl3pPr>
            <a:lvl4pPr marL="1714500" indent="-342900">
              <a:buFont typeface="+mj-lt"/>
              <a:buAutoNum type="arabicPeriod"/>
              <a:defRPr sz="1200" baseline="0">
                <a:latin typeface="MyriadSemiBold" pitchFamily="2" charset="0"/>
                <a:ea typeface="맑은 고딕" pitchFamily="50" charset="-127"/>
              </a:defRPr>
            </a:lvl4pPr>
            <a:lvl5pPr marL="2171700" indent="-342900">
              <a:buFont typeface="+mj-lt"/>
              <a:buAutoNum type="arabicPeriod"/>
              <a:defRPr sz="1200" baseline="0">
                <a:latin typeface="MyriadSemiBold" pitchFamily="2" charset="0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88224" y="6376243"/>
            <a:ext cx="2133600" cy="365125"/>
          </a:xfrm>
        </p:spPr>
        <p:txBody>
          <a:bodyPr/>
          <a:lstStyle/>
          <a:p>
            <a:fld id="{80E080CA-9801-4BC9-BC3E-C036CD0CBA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마지막장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499992" y="2636912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rPr>
              <a:t>감사합니다</a:t>
            </a:r>
            <a:endParaRPr lang="ko-KR" altLang="en-US" sz="4000" dirty="0">
              <a:solidFill>
                <a:schemeClr val="bg1"/>
              </a:solidFill>
              <a:latin typeface="MyriadRegular" pitchFamily="2" charset="0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493868" y="3461274"/>
            <a:ext cx="242085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rPr>
              <a:t>세상에서 가장 안전한 이름</a:t>
            </a:r>
            <a:endParaRPr lang="ko-KR" altLang="en-US" sz="1500" dirty="0">
              <a:solidFill>
                <a:schemeClr val="bg1"/>
              </a:solidFill>
              <a:latin typeface="MyriadRegular" pitchFamily="2" charset="0"/>
              <a:ea typeface="맑은 고딕" pitchFamily="50" charset="-127"/>
            </a:endParaRPr>
          </a:p>
        </p:txBody>
      </p:sp>
      <p:pic>
        <p:nvPicPr>
          <p:cNvPr id="4100" name="Picture 4" descr="C:\Documents and Settings\changhee\바탕 화면\PPT템플릿소스\PPT템플릿소스\AhnLab_CI_흰색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9040"/>
            <a:ext cx="1512168" cy="265120"/>
          </a:xfrm>
          <a:prstGeom prst="rect">
            <a:avLst/>
          </a:prstGeom>
          <a:noFill/>
        </p:spPr>
      </p:pic>
      <p:sp>
        <p:nvSpPr>
          <p:cNvPr id="18" name="직사각형 17"/>
          <p:cNvSpPr/>
          <p:nvPr userDrawn="1"/>
        </p:nvSpPr>
        <p:spPr>
          <a:xfrm>
            <a:off x="0" y="6497960"/>
            <a:ext cx="9144000" cy="360040"/>
          </a:xfrm>
          <a:prstGeom prst="rect">
            <a:avLst/>
          </a:prstGeom>
          <a:solidFill>
            <a:srgbClr val="004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417052" y="6568956"/>
            <a:ext cx="18934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rPr>
              <a:t>Copyright (c) AhnLab, Inc. 1998-2011 All rights reserved.</a:t>
            </a:r>
            <a:endParaRPr lang="ko-KR" altLang="en-US" sz="800" dirty="0">
              <a:solidFill>
                <a:schemeClr val="bg1"/>
              </a:solidFill>
              <a:latin typeface="MyriadRegular" pitchFamily="2" charset="0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499992" y="6568956"/>
            <a:ext cx="3821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rPr>
              <a:t>http://www.ahnlab.com</a:t>
            </a:r>
            <a:r>
              <a:rPr lang="en-US" altLang="ko-KR" sz="800" baseline="0" dirty="0" smtClean="0">
                <a:solidFill>
                  <a:schemeClr val="bg1"/>
                </a:solidFill>
                <a:latin typeface="MyriadRegular" pitchFamily="2" charset="0"/>
                <a:ea typeface="맑은 고딕" pitchFamily="50" charset="-127"/>
              </a:rPr>
              <a:t>  |   http://blog.ahnlab.com  |   http://twitter.com/ahnlab_man</a:t>
            </a:r>
            <a:endParaRPr lang="ko-KR" altLang="en-US" sz="800" dirty="0">
              <a:solidFill>
                <a:schemeClr val="bg1"/>
              </a:solidFill>
              <a:latin typeface="MyriadRegular" pitchFamily="2" charset="0"/>
              <a:ea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4397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마스터 제목 스타일 편집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2342" y="6637383"/>
            <a:ext cx="733444" cy="220641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atinLnBrk="0"/>
            <a:fld id="{4CC4D160-4FC1-4306-B860-F560ECCD6330}" type="slidenum">
              <a:rPr lang="ko-KR" altLang="en-US" kern="0" smtClean="0"/>
              <a:pPr latinLnBrk="0"/>
              <a:t>‹#›</a:t>
            </a:fld>
            <a:endParaRPr lang="ko-KR" altLang="en-US" kern="0"/>
          </a:p>
        </p:txBody>
      </p:sp>
      <p:sp>
        <p:nvSpPr>
          <p:cNvPr id="13" name="직사각형 12"/>
          <p:cNvSpPr/>
          <p:nvPr userDrawn="1"/>
        </p:nvSpPr>
        <p:spPr>
          <a:xfrm>
            <a:off x="214282" y="214290"/>
            <a:ext cx="71438" cy="428628"/>
          </a:xfrm>
          <a:prstGeom prst="rect">
            <a:avLst/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cxnSp>
        <p:nvCxnSpPr>
          <p:cNvPr id="14" name="직선 연결선 13"/>
          <p:cNvCxnSpPr>
            <a:endCxn id="13" idx="1"/>
          </p:cNvCxnSpPr>
          <p:nvPr userDrawn="1"/>
        </p:nvCxnSpPr>
        <p:spPr>
          <a:xfrm>
            <a:off x="71406" y="428604"/>
            <a:ext cx="142876" cy="0"/>
          </a:xfrm>
          <a:prstGeom prst="line">
            <a:avLst/>
          </a:prstGeom>
          <a:noFill/>
          <a:ln w="19050" cap="flat" cmpd="sng" algn="ctr">
            <a:solidFill>
              <a:srgbClr val="9BBB59"/>
            </a:solidFill>
            <a:prstDash val="solid"/>
          </a:ln>
          <a:effectLst/>
        </p:spPr>
      </p:cxnSp>
      <p:cxnSp>
        <p:nvCxnSpPr>
          <p:cNvPr id="15" name="직선 연결선 14"/>
          <p:cNvCxnSpPr/>
          <p:nvPr userDrawn="1"/>
        </p:nvCxnSpPr>
        <p:spPr>
          <a:xfrm>
            <a:off x="285720" y="636568"/>
            <a:ext cx="8501122" cy="0"/>
          </a:xfrm>
          <a:prstGeom prst="line">
            <a:avLst/>
          </a:prstGeom>
          <a:noFill/>
          <a:ln w="9525" cap="flat" cmpd="sng" algn="ctr">
            <a:solidFill>
              <a:srgbClr val="9BBB59"/>
            </a:solidFill>
            <a:prstDash val="soli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46856" y="332656"/>
            <a:ext cx="669691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14864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defRPr>
            </a:lvl1pPr>
          </a:lstStyle>
          <a:p>
            <a:fld id="{80E080CA-9801-4BC9-BC3E-C036CD0CBAB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539552" y="836712"/>
            <a:ext cx="8136904" cy="0"/>
          </a:xfrm>
          <a:prstGeom prst="line">
            <a:avLst/>
          </a:prstGeom>
          <a:ln w="63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 userDrawn="1"/>
        </p:nvCxnSpPr>
        <p:spPr>
          <a:xfrm>
            <a:off x="539552" y="6399546"/>
            <a:ext cx="8136904" cy="0"/>
          </a:xfrm>
          <a:prstGeom prst="line">
            <a:avLst/>
          </a:prstGeom>
          <a:ln w="63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 userDrawn="1"/>
        </p:nvSpPr>
        <p:spPr>
          <a:xfrm>
            <a:off x="0" y="500066"/>
            <a:ext cx="214250" cy="714356"/>
          </a:xfrm>
          <a:prstGeom prst="rect">
            <a:avLst/>
          </a:prstGeom>
          <a:solidFill>
            <a:srgbClr val="004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627" y="6495352"/>
            <a:ext cx="936103" cy="16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텍스트 개체 틀 7"/>
          <p:cNvSpPr txBox="1">
            <a:spLocks/>
          </p:cNvSpPr>
          <p:nvPr userDrawn="1"/>
        </p:nvSpPr>
        <p:spPr>
          <a:xfrm>
            <a:off x="7215206" y="477218"/>
            <a:ext cx="1428760" cy="287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 indent="0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AhnLab V3 Zip 2.0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  <p:sldLayoutId id="2147483652" r:id="rId5"/>
    <p:sldLayoutId id="2147483654" r:id="rId6"/>
  </p:sldLayoutIdLst>
  <p:hf hdr="0" dt="0"/>
  <p:txStyles>
    <p:titleStyle>
      <a:lvl1pPr algn="l" defTabSz="914400" rtl="0" eaLnBrk="1" latinLnBrk="1" hangingPunct="1">
        <a:spcBef>
          <a:spcPct val="0"/>
        </a:spcBef>
        <a:buNone/>
        <a:defRPr sz="2000" b="1" i="0" kern="1200" baseline="0">
          <a:solidFill>
            <a:schemeClr val="tx2">
              <a:lumMod val="75000"/>
            </a:schemeClr>
          </a:solidFill>
          <a:latin typeface="MyriadBold" pitchFamily="2" charset="0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6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AhnLab</a:t>
            </a:r>
            <a:br>
              <a:rPr lang="en-US" altLang="ko-KR" sz="6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altLang="ko-KR" sz="6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V3 Zip 2.0</a:t>
            </a:r>
            <a:endParaRPr lang="ko-KR" altLang="en-US" sz="6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부제목 9"/>
          <p:cNvSpPr>
            <a:spLocks noGrp="1"/>
          </p:cNvSpPr>
          <p:nvPr>
            <p:ph type="subTitle" idx="1"/>
          </p:nvPr>
        </p:nvSpPr>
        <p:spPr>
          <a:xfrm>
            <a:off x="5098916" y="3286124"/>
            <a:ext cx="3687926" cy="785818"/>
          </a:xfrm>
        </p:spPr>
        <p:txBody>
          <a:bodyPr>
            <a:noAutofit/>
          </a:bodyPr>
          <a:lstStyle/>
          <a:p>
            <a:r>
              <a:rPr lang="ko-KR" altLang="en-US" dirty="0" smtClean="0">
                <a:latin typeface="+mn-ea"/>
                <a:ea typeface="+mn-ea"/>
                <a:cs typeface="Arial" pitchFamily="34" charset="0"/>
              </a:rPr>
              <a:t>글로벌 표준압축 유틸리티</a:t>
            </a:r>
            <a:endParaRPr lang="en-US" altLang="ko-KR" dirty="0" smtClean="0">
              <a:latin typeface="+mn-ea"/>
              <a:ea typeface="+mn-ea"/>
              <a:cs typeface="Arial" pitchFamily="34" charset="0"/>
            </a:endParaRPr>
          </a:p>
          <a:p>
            <a:r>
              <a:rPr lang="ko-KR" altLang="en-US" dirty="0" smtClean="0">
                <a:latin typeface="+mn-ea"/>
                <a:ea typeface="+mn-ea"/>
                <a:cs typeface="Arial" pitchFamily="34" charset="0"/>
              </a:rPr>
              <a:t>비즈니스 매너의 시작</a:t>
            </a:r>
            <a:endParaRPr lang="en-US" altLang="ko-KR" dirty="0" smtClean="0">
              <a:latin typeface="+mn-ea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V3 Zip 2.0 </a:t>
            </a:r>
            <a:r>
              <a:rPr lang="ko-KR" altLang="en-US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주요 기능</a:t>
            </a:r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(5)</a:t>
            </a:r>
            <a:endParaRPr lang="ko-KR" altLang="en-US" sz="1900" spc="-100" dirty="0">
              <a:solidFill>
                <a:srgbClr val="004990"/>
              </a:solidFill>
              <a:latin typeface="+mn-ea"/>
              <a:ea typeface="+mn-ea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163966" y="1353909"/>
            <a:ext cx="648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PC</a:t>
            </a:r>
            <a:r>
              <a:rPr lang="ko-KR" altLang="en-US" sz="1200" dirty="0" smtClean="0">
                <a:latin typeface="+mn-ea"/>
              </a:rPr>
              <a:t> 사용을 위한 중요 폴더인 시스템 폴더나 프로그램 폴더 내에 압축풀기를 제한할 수 있으며 악성코드로 의심되는 파일의 압축풀기를 제한할 수 있어 압축 파일을 안전하게 사용할 수 있습니다</a:t>
            </a:r>
            <a:r>
              <a:rPr lang="en-US" altLang="ko-KR" sz="1200" dirty="0" smtClean="0">
                <a:latin typeface="+mn-ea"/>
              </a:rPr>
              <a:t>.</a:t>
            </a:r>
            <a:endParaRPr lang="en-US" altLang="ko-KR" sz="1200" dirty="0">
              <a:latin typeface="+mn-ea"/>
            </a:endParaRPr>
          </a:p>
        </p:txBody>
      </p:sp>
      <p:pic>
        <p:nvPicPr>
          <p:cNvPr id="11" name="그림 10" descr="Imag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1184" y="3638568"/>
            <a:ext cx="3095625" cy="2362200"/>
          </a:xfrm>
          <a:prstGeom prst="rect">
            <a:avLst/>
          </a:prstGeom>
          <a:ln w="3175">
            <a:solidFill>
              <a:srgbClr val="004990"/>
            </a:solidFill>
          </a:ln>
        </p:spPr>
      </p:pic>
      <p:pic>
        <p:nvPicPr>
          <p:cNvPr id="15" name="그림 14" descr="Image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295419"/>
            <a:ext cx="4536504" cy="1633911"/>
          </a:xfrm>
          <a:prstGeom prst="rect">
            <a:avLst/>
          </a:prstGeom>
          <a:ln w="3175">
            <a:solidFill>
              <a:srgbClr val="004990"/>
            </a:solidFill>
          </a:ln>
        </p:spPr>
      </p:pic>
      <p:sp>
        <p:nvSpPr>
          <p:cNvPr id="9" name="직사각형 8"/>
          <p:cNvSpPr/>
          <p:nvPr/>
        </p:nvSpPr>
        <p:spPr>
          <a:xfrm>
            <a:off x="428628" y="9807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600" b="1" spc="-100" dirty="0" smtClean="0"/>
              <a:t>보안성 강화</a:t>
            </a:r>
            <a:endParaRPr lang="en-US" altLang="ko-KR" sz="1600" b="1" spc="-1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1472" y="1497074"/>
            <a:ext cx="1500198" cy="360000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압축풀기 제한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163966" y="2252955"/>
            <a:ext cx="648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err="1" smtClean="0">
                <a:latin typeface="+mn-ea"/>
              </a:rPr>
              <a:t>압축시</a:t>
            </a:r>
            <a:r>
              <a:rPr lang="ko-KR" altLang="en-US" sz="1200" dirty="0" smtClean="0">
                <a:latin typeface="+mn-ea"/>
              </a:rPr>
              <a:t> </a:t>
            </a:r>
            <a:r>
              <a:rPr lang="en-US" altLang="ko-KR" sz="1200" dirty="0" smtClean="0">
                <a:latin typeface="+mn-ea"/>
              </a:rPr>
              <a:t>‘</a:t>
            </a:r>
            <a:r>
              <a:rPr lang="ko-KR" altLang="en-US" sz="1200" dirty="0" smtClean="0">
                <a:latin typeface="+mn-ea"/>
              </a:rPr>
              <a:t>암호화</a:t>
            </a:r>
            <a:r>
              <a:rPr lang="en-US" altLang="ko-KR" sz="1200" dirty="0" smtClean="0">
                <a:latin typeface="+mn-ea"/>
              </a:rPr>
              <a:t>’ </a:t>
            </a:r>
            <a:r>
              <a:rPr lang="ko-KR" altLang="en-US" sz="1200" dirty="0" smtClean="0">
                <a:latin typeface="+mn-ea"/>
              </a:rPr>
              <a:t>기능을 이용할 경우 </a:t>
            </a:r>
            <a:r>
              <a:rPr lang="en-US" altLang="ko-KR" sz="1200" dirty="0" smtClean="0">
                <a:latin typeface="+mn-ea"/>
              </a:rPr>
              <a:t>V3 Zip</a:t>
            </a:r>
            <a:r>
              <a:rPr lang="ko-KR" altLang="en-US" sz="1200" dirty="0" smtClean="0">
                <a:latin typeface="+mn-ea"/>
              </a:rPr>
              <a:t>이 지원하는 암호화 알고리즘을 직접 선택하여 압축할 수 있습니다</a:t>
            </a:r>
            <a:r>
              <a:rPr lang="en-US" altLang="ko-KR" sz="1200" dirty="0" smtClean="0">
                <a:latin typeface="+mn-ea"/>
              </a:rPr>
              <a:t>.</a:t>
            </a:r>
            <a:endParaRPr lang="en-US" altLang="ko-KR" sz="1200" dirty="0"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63966" y="2967335"/>
            <a:ext cx="648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V3 </a:t>
            </a:r>
            <a:r>
              <a:rPr lang="ko-KR" altLang="en-US" sz="1200" dirty="0" smtClean="0">
                <a:latin typeface="+mn-ea"/>
              </a:rPr>
              <a:t>제품군</a:t>
            </a:r>
            <a:r>
              <a:rPr lang="en-US" altLang="ko-KR" sz="1200" dirty="0" smtClean="0">
                <a:latin typeface="+mn-ea"/>
              </a:rPr>
              <a:t>(V3 IS 8.0 </a:t>
            </a:r>
            <a:r>
              <a:rPr lang="ko-KR" altLang="en-US" sz="1200" dirty="0" smtClean="0">
                <a:latin typeface="+mn-ea"/>
              </a:rPr>
              <a:t>및</a:t>
            </a:r>
            <a:r>
              <a:rPr lang="en-US" altLang="ko-KR" sz="1200" dirty="0" smtClean="0">
                <a:latin typeface="+mn-ea"/>
              </a:rPr>
              <a:t> V3 IS 7.0 </a:t>
            </a:r>
            <a:r>
              <a:rPr lang="ko-KR" altLang="en-US" sz="1200" dirty="0" smtClean="0">
                <a:latin typeface="+mn-ea"/>
              </a:rPr>
              <a:t>계열</a:t>
            </a:r>
            <a:r>
              <a:rPr lang="en-US" altLang="ko-KR" sz="1200" dirty="0" smtClean="0">
                <a:latin typeface="+mn-ea"/>
              </a:rPr>
              <a:t>, V3 365 Clinic, V3 </a:t>
            </a:r>
            <a:r>
              <a:rPr lang="en-US" altLang="ko-KR" sz="1200" dirty="0" err="1" smtClean="0">
                <a:latin typeface="+mn-ea"/>
              </a:rPr>
              <a:t>Lite</a:t>
            </a:r>
            <a:r>
              <a:rPr lang="en-US" altLang="ko-KR" sz="1200" dirty="0" smtClean="0">
                <a:latin typeface="+mn-ea"/>
              </a:rPr>
              <a:t>, V3 Net 7.0)</a:t>
            </a:r>
            <a:r>
              <a:rPr lang="ko-KR" altLang="en-US" sz="1200" dirty="0" smtClean="0">
                <a:latin typeface="+mn-ea"/>
              </a:rPr>
              <a:t>과 의 연동을 통해 보다 안전한 압축</a:t>
            </a:r>
            <a:r>
              <a:rPr lang="en-US" altLang="ko-KR" sz="1200" dirty="0" smtClean="0">
                <a:latin typeface="+mn-ea"/>
              </a:rPr>
              <a:t>/</a:t>
            </a:r>
            <a:r>
              <a:rPr lang="ko-KR" altLang="en-US" sz="1200" dirty="0" smtClean="0">
                <a:latin typeface="+mn-ea"/>
              </a:rPr>
              <a:t>압축해제의 효과를 누릴 수 있습니다</a:t>
            </a:r>
            <a:r>
              <a:rPr lang="en-US" altLang="ko-KR" sz="1200" dirty="0" smtClean="0">
                <a:latin typeface="+mn-ea"/>
              </a:rPr>
              <a:t>. </a:t>
            </a:r>
            <a:endParaRPr lang="en-US" altLang="ko-KR" sz="1200" dirty="0">
              <a:latin typeface="+mn-ea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1472" y="2303787"/>
            <a:ext cx="1500198" cy="360000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암호화 알고리즘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571472" y="3018167"/>
            <a:ext cx="1500198" cy="360000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V3 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제품군 연동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166" y="6040299"/>
            <a:ext cx="2857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latin typeface="+mn-ea"/>
              </a:rPr>
              <a:t>▲ </a:t>
            </a:r>
            <a:r>
              <a:rPr lang="ko-KR" altLang="en-US" sz="1000" b="1" dirty="0" smtClean="0"/>
              <a:t>압축풀기 제한 기능</a:t>
            </a:r>
            <a:endParaRPr lang="ko-KR" altLang="en-US" sz="1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560236" y="6040299"/>
            <a:ext cx="2857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latin typeface="+mn-ea"/>
              </a:rPr>
              <a:t>▲ </a:t>
            </a:r>
            <a:r>
              <a:rPr lang="ko-KR" altLang="en-US" sz="1000" b="1" dirty="0" smtClean="0"/>
              <a:t>비밀번호 설정 기능</a:t>
            </a:r>
            <a:endParaRPr lang="ko-KR" alt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자유형 19"/>
          <p:cNvSpPr/>
          <p:nvPr/>
        </p:nvSpPr>
        <p:spPr>
          <a:xfrm>
            <a:off x="2368327" y="980728"/>
            <a:ext cx="6234910" cy="1152128"/>
          </a:xfrm>
          <a:custGeom>
            <a:avLst/>
            <a:gdLst>
              <a:gd name="connsiteX0" fmla="*/ 0 w 5976664"/>
              <a:gd name="connsiteY0" fmla="*/ 0 h 792088"/>
              <a:gd name="connsiteX1" fmla="*/ 996111 w 5976664"/>
              <a:gd name="connsiteY1" fmla="*/ 0 h 792088"/>
              <a:gd name="connsiteX2" fmla="*/ 996111 w 5976664"/>
              <a:gd name="connsiteY2" fmla="*/ 0 h 792088"/>
              <a:gd name="connsiteX3" fmla="*/ 2490277 w 5976664"/>
              <a:gd name="connsiteY3" fmla="*/ 0 h 792088"/>
              <a:gd name="connsiteX4" fmla="*/ 5976664 w 5976664"/>
              <a:gd name="connsiteY4" fmla="*/ 0 h 792088"/>
              <a:gd name="connsiteX5" fmla="*/ 5976664 w 5976664"/>
              <a:gd name="connsiteY5" fmla="*/ 132015 h 792088"/>
              <a:gd name="connsiteX6" fmla="*/ 5976664 w 5976664"/>
              <a:gd name="connsiteY6" fmla="*/ 132015 h 792088"/>
              <a:gd name="connsiteX7" fmla="*/ 5976664 w 5976664"/>
              <a:gd name="connsiteY7" fmla="*/ 330037 h 792088"/>
              <a:gd name="connsiteX8" fmla="*/ 5976664 w 5976664"/>
              <a:gd name="connsiteY8" fmla="*/ 792088 h 792088"/>
              <a:gd name="connsiteX9" fmla="*/ 2490277 w 5976664"/>
              <a:gd name="connsiteY9" fmla="*/ 792088 h 792088"/>
              <a:gd name="connsiteX10" fmla="*/ 996111 w 5976664"/>
              <a:gd name="connsiteY10" fmla="*/ 792088 h 792088"/>
              <a:gd name="connsiteX11" fmla="*/ 996111 w 5976664"/>
              <a:gd name="connsiteY11" fmla="*/ 792088 h 792088"/>
              <a:gd name="connsiteX12" fmla="*/ 0 w 5976664"/>
              <a:gd name="connsiteY12" fmla="*/ 792088 h 792088"/>
              <a:gd name="connsiteX13" fmla="*/ 0 w 5976664"/>
              <a:gd name="connsiteY13" fmla="*/ 330037 h 792088"/>
              <a:gd name="connsiteX14" fmla="*/ -293394 w 5976664"/>
              <a:gd name="connsiteY14" fmla="*/ 378483 h 792088"/>
              <a:gd name="connsiteX15" fmla="*/ 0 w 5976664"/>
              <a:gd name="connsiteY15" fmla="*/ 132015 h 792088"/>
              <a:gd name="connsiteX16" fmla="*/ 0 w 5976664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132015 h 792088"/>
              <a:gd name="connsiteX16" fmla="*/ 293394 w 6270058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288032 h 792088"/>
              <a:gd name="connsiteX16" fmla="*/ 293394 w 6270058"/>
              <a:gd name="connsiteY16" fmla="*/ 0 h 792088"/>
              <a:gd name="connsiteX0" fmla="*/ 114230 w 6090894"/>
              <a:gd name="connsiteY0" fmla="*/ 0 h 792088"/>
              <a:gd name="connsiteX1" fmla="*/ 1110341 w 6090894"/>
              <a:gd name="connsiteY1" fmla="*/ 0 h 792088"/>
              <a:gd name="connsiteX2" fmla="*/ 1110341 w 6090894"/>
              <a:gd name="connsiteY2" fmla="*/ 0 h 792088"/>
              <a:gd name="connsiteX3" fmla="*/ 2604507 w 6090894"/>
              <a:gd name="connsiteY3" fmla="*/ 0 h 792088"/>
              <a:gd name="connsiteX4" fmla="*/ 6090894 w 6090894"/>
              <a:gd name="connsiteY4" fmla="*/ 0 h 792088"/>
              <a:gd name="connsiteX5" fmla="*/ 6090894 w 6090894"/>
              <a:gd name="connsiteY5" fmla="*/ 132015 h 792088"/>
              <a:gd name="connsiteX6" fmla="*/ 6090894 w 6090894"/>
              <a:gd name="connsiteY6" fmla="*/ 132015 h 792088"/>
              <a:gd name="connsiteX7" fmla="*/ 6090894 w 6090894"/>
              <a:gd name="connsiteY7" fmla="*/ 330037 h 792088"/>
              <a:gd name="connsiteX8" fmla="*/ 6090894 w 6090894"/>
              <a:gd name="connsiteY8" fmla="*/ 792088 h 792088"/>
              <a:gd name="connsiteX9" fmla="*/ 2604507 w 6090894"/>
              <a:gd name="connsiteY9" fmla="*/ 792088 h 792088"/>
              <a:gd name="connsiteX10" fmla="*/ 1110341 w 6090894"/>
              <a:gd name="connsiteY10" fmla="*/ 792088 h 792088"/>
              <a:gd name="connsiteX11" fmla="*/ 1110341 w 6090894"/>
              <a:gd name="connsiteY11" fmla="*/ 792088 h 792088"/>
              <a:gd name="connsiteX12" fmla="*/ 114230 w 6090894"/>
              <a:gd name="connsiteY12" fmla="*/ 792088 h 792088"/>
              <a:gd name="connsiteX13" fmla="*/ 114230 w 6090894"/>
              <a:gd name="connsiteY13" fmla="*/ 504056 h 792088"/>
              <a:gd name="connsiteX14" fmla="*/ 0 w 6090894"/>
              <a:gd name="connsiteY14" fmla="*/ 399939 h 792088"/>
              <a:gd name="connsiteX15" fmla="*/ 114230 w 6090894"/>
              <a:gd name="connsiteY15" fmla="*/ 288032 h 792088"/>
              <a:gd name="connsiteX16" fmla="*/ 114230 w 6090894"/>
              <a:gd name="connsiteY16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0894" h="792088">
                <a:moveTo>
                  <a:pt x="114230" y="0"/>
                </a:moveTo>
                <a:lnTo>
                  <a:pt x="1110341" y="0"/>
                </a:lnTo>
                <a:lnTo>
                  <a:pt x="1110341" y="0"/>
                </a:lnTo>
                <a:lnTo>
                  <a:pt x="2604507" y="0"/>
                </a:lnTo>
                <a:lnTo>
                  <a:pt x="6090894" y="0"/>
                </a:lnTo>
                <a:lnTo>
                  <a:pt x="6090894" y="132015"/>
                </a:lnTo>
                <a:lnTo>
                  <a:pt x="6090894" y="132015"/>
                </a:lnTo>
                <a:lnTo>
                  <a:pt x="6090894" y="330037"/>
                </a:lnTo>
                <a:lnTo>
                  <a:pt x="6090894" y="792088"/>
                </a:lnTo>
                <a:lnTo>
                  <a:pt x="2604507" y="792088"/>
                </a:lnTo>
                <a:lnTo>
                  <a:pt x="1110341" y="792088"/>
                </a:lnTo>
                <a:lnTo>
                  <a:pt x="1110341" y="792088"/>
                </a:lnTo>
                <a:lnTo>
                  <a:pt x="114230" y="792088"/>
                </a:lnTo>
                <a:lnTo>
                  <a:pt x="114230" y="504056"/>
                </a:lnTo>
                <a:lnTo>
                  <a:pt x="0" y="399939"/>
                </a:lnTo>
                <a:lnTo>
                  <a:pt x="114230" y="288032"/>
                </a:lnTo>
                <a:lnTo>
                  <a:pt x="11423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Customer Benefits</a:t>
            </a:r>
            <a:endParaRPr lang="ko-KR" altLang="en-US" sz="1900" spc="-100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683568" y="990253"/>
            <a:ext cx="1440160" cy="11521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00" dirty="0" smtClean="0">
                <a:solidFill>
                  <a:schemeClr val="tx2"/>
                </a:solidFill>
                <a:latin typeface="+mn-ea"/>
              </a:rPr>
              <a:t>비즈니스</a:t>
            </a:r>
            <a:endParaRPr lang="en-US" altLang="ko-KR" sz="1400" b="1" spc="-100" dirty="0" smtClean="0">
              <a:solidFill>
                <a:schemeClr val="tx2"/>
              </a:solidFill>
              <a:latin typeface="+mn-ea"/>
            </a:endParaRPr>
          </a:p>
          <a:p>
            <a:pPr algn="ctr"/>
            <a:r>
              <a:rPr lang="ko-KR" altLang="en-US" sz="1400" b="1" spc="-100" dirty="0" smtClean="0">
                <a:solidFill>
                  <a:schemeClr val="tx2"/>
                </a:solidFill>
                <a:latin typeface="+mn-ea"/>
              </a:rPr>
              <a:t>효율성</a:t>
            </a:r>
            <a:endParaRPr lang="ko-KR" altLang="en-US" sz="1400" b="1" spc="-1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83568" y="5013176"/>
            <a:ext cx="1440160" cy="1224136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spc="-1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비즈니스</a:t>
            </a:r>
            <a:endParaRPr lang="en-US" altLang="ko-KR" sz="1400" b="1" spc="-100" dirty="0" smtClean="0">
              <a:solidFill>
                <a:schemeClr val="accent6">
                  <a:lumMod val="50000"/>
                </a:schemeClr>
              </a:solidFill>
              <a:latin typeface="+mn-ea"/>
            </a:endParaRPr>
          </a:p>
          <a:p>
            <a:pPr algn="ctr"/>
            <a:r>
              <a:rPr lang="ko-KR" altLang="en-US" sz="1400" b="1" spc="-1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신뢰 향상</a:t>
            </a:r>
            <a:endParaRPr lang="ko-KR" altLang="en-US" sz="1400" b="1" spc="-100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83568" y="2276872"/>
            <a:ext cx="1440160" cy="1224136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spc="-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업무 처리</a:t>
            </a:r>
            <a:endParaRPr lang="en-US" altLang="ko-KR" sz="1400" b="1" spc="-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/>
            <a:r>
              <a:rPr lang="ko-KR" altLang="en-US" sz="1400" b="1" spc="-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속도 향상</a:t>
            </a:r>
            <a:endParaRPr lang="ko-KR" altLang="en-US" sz="1400" b="1" spc="-100" dirty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83568" y="3645024"/>
            <a:ext cx="1440160" cy="1224136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spc="-100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편리한 사용</a:t>
            </a:r>
            <a:endParaRPr lang="ko-KR" altLang="en-US" sz="1400" b="1" spc="-100" dirty="0">
              <a:solidFill>
                <a:schemeClr val="accent3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4350" y="980728"/>
            <a:ext cx="5345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spc="-100" dirty="0" smtClean="0">
                <a:solidFill>
                  <a:schemeClr val="tx2"/>
                </a:solidFill>
                <a:latin typeface="+mn-ea"/>
              </a:rPr>
              <a:t>원활한 파일 공유 및 재배포를 통한 비즈니스 효율성 극대화</a:t>
            </a:r>
            <a:endParaRPr lang="ko-KR" altLang="en-US" sz="1400" b="1" spc="-1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483768" y="1278285"/>
            <a:ext cx="5874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- </a:t>
            </a:r>
            <a:r>
              <a:rPr lang="ko-KR" altLang="en-US" sz="1200" dirty="0" smtClean="0">
                <a:latin typeface="+mn-ea"/>
              </a:rPr>
              <a:t>전 세계적으로 가장 많이 사용되고 있는 </a:t>
            </a:r>
            <a:r>
              <a:rPr lang="en-US" altLang="ko-KR" sz="1200" dirty="0" smtClean="0">
                <a:latin typeface="+mn-ea"/>
              </a:rPr>
              <a:t>zip </a:t>
            </a:r>
            <a:r>
              <a:rPr lang="ko-KR" altLang="en-US" sz="1200" dirty="0" smtClean="0">
                <a:latin typeface="+mn-ea"/>
              </a:rPr>
              <a:t>포맷 기본 </a:t>
            </a:r>
          </a:p>
          <a:p>
            <a:r>
              <a:rPr lang="en-US" altLang="ko-KR" sz="1200" dirty="0" smtClean="0">
                <a:latin typeface="+mn-ea"/>
              </a:rPr>
              <a:t>- </a:t>
            </a:r>
            <a:r>
              <a:rPr lang="ko-KR" altLang="en-US" sz="1200" dirty="0" smtClean="0">
                <a:latin typeface="+mn-ea"/>
              </a:rPr>
              <a:t>일반적으로 사용률이 높은 압축 포맷 집중 지원</a:t>
            </a:r>
          </a:p>
          <a:p>
            <a:r>
              <a:rPr lang="en-US" altLang="ko-KR" sz="1200" dirty="0" smtClean="0">
                <a:latin typeface="+mn-ea"/>
              </a:rPr>
              <a:t>- </a:t>
            </a:r>
            <a:r>
              <a:rPr lang="ko-KR" altLang="en-US" sz="1200" dirty="0" smtClean="0">
                <a:latin typeface="+mn-ea"/>
              </a:rPr>
              <a:t>완벽한 </a:t>
            </a:r>
            <a:r>
              <a:rPr lang="en-US" altLang="ko-KR" sz="1200" dirty="0" smtClean="0">
                <a:latin typeface="+mn-ea"/>
              </a:rPr>
              <a:t>UTF-8 </a:t>
            </a:r>
            <a:r>
              <a:rPr lang="ko-KR" altLang="en-US" sz="1200" dirty="0" smtClean="0">
                <a:latin typeface="+mn-ea"/>
              </a:rPr>
              <a:t>유니코드 지원</a:t>
            </a:r>
          </a:p>
          <a:p>
            <a:r>
              <a:rPr lang="en-US" altLang="ko-KR" sz="1200" dirty="0" smtClean="0">
                <a:latin typeface="+mn-ea"/>
              </a:rPr>
              <a:t>- </a:t>
            </a:r>
            <a:r>
              <a:rPr lang="ko-KR" altLang="en-US" sz="1200" dirty="0" smtClean="0">
                <a:latin typeface="+mn-ea"/>
              </a:rPr>
              <a:t>타제품과의 뛰어난 호환성 보장</a:t>
            </a:r>
            <a:endParaRPr lang="ko-KR" altLang="en-US" sz="1200" dirty="0">
              <a:latin typeface="+mn-ea"/>
            </a:endParaRPr>
          </a:p>
        </p:txBody>
      </p:sp>
      <p:cxnSp>
        <p:nvCxnSpPr>
          <p:cNvPr id="22" name="직선 연결선 21"/>
          <p:cNvCxnSpPr>
            <a:stCxn id="20" idx="14"/>
          </p:cNvCxnSpPr>
          <p:nvPr/>
        </p:nvCxnSpPr>
        <p:spPr>
          <a:xfrm flipH="1">
            <a:off x="2123728" y="1562457"/>
            <a:ext cx="244599" cy="38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자유형 30"/>
          <p:cNvSpPr/>
          <p:nvPr/>
        </p:nvSpPr>
        <p:spPr>
          <a:xfrm>
            <a:off x="2368327" y="2276872"/>
            <a:ext cx="6234910" cy="1152128"/>
          </a:xfrm>
          <a:custGeom>
            <a:avLst/>
            <a:gdLst>
              <a:gd name="connsiteX0" fmla="*/ 0 w 5976664"/>
              <a:gd name="connsiteY0" fmla="*/ 0 h 792088"/>
              <a:gd name="connsiteX1" fmla="*/ 996111 w 5976664"/>
              <a:gd name="connsiteY1" fmla="*/ 0 h 792088"/>
              <a:gd name="connsiteX2" fmla="*/ 996111 w 5976664"/>
              <a:gd name="connsiteY2" fmla="*/ 0 h 792088"/>
              <a:gd name="connsiteX3" fmla="*/ 2490277 w 5976664"/>
              <a:gd name="connsiteY3" fmla="*/ 0 h 792088"/>
              <a:gd name="connsiteX4" fmla="*/ 5976664 w 5976664"/>
              <a:gd name="connsiteY4" fmla="*/ 0 h 792088"/>
              <a:gd name="connsiteX5" fmla="*/ 5976664 w 5976664"/>
              <a:gd name="connsiteY5" fmla="*/ 132015 h 792088"/>
              <a:gd name="connsiteX6" fmla="*/ 5976664 w 5976664"/>
              <a:gd name="connsiteY6" fmla="*/ 132015 h 792088"/>
              <a:gd name="connsiteX7" fmla="*/ 5976664 w 5976664"/>
              <a:gd name="connsiteY7" fmla="*/ 330037 h 792088"/>
              <a:gd name="connsiteX8" fmla="*/ 5976664 w 5976664"/>
              <a:gd name="connsiteY8" fmla="*/ 792088 h 792088"/>
              <a:gd name="connsiteX9" fmla="*/ 2490277 w 5976664"/>
              <a:gd name="connsiteY9" fmla="*/ 792088 h 792088"/>
              <a:gd name="connsiteX10" fmla="*/ 996111 w 5976664"/>
              <a:gd name="connsiteY10" fmla="*/ 792088 h 792088"/>
              <a:gd name="connsiteX11" fmla="*/ 996111 w 5976664"/>
              <a:gd name="connsiteY11" fmla="*/ 792088 h 792088"/>
              <a:gd name="connsiteX12" fmla="*/ 0 w 5976664"/>
              <a:gd name="connsiteY12" fmla="*/ 792088 h 792088"/>
              <a:gd name="connsiteX13" fmla="*/ 0 w 5976664"/>
              <a:gd name="connsiteY13" fmla="*/ 330037 h 792088"/>
              <a:gd name="connsiteX14" fmla="*/ -293394 w 5976664"/>
              <a:gd name="connsiteY14" fmla="*/ 378483 h 792088"/>
              <a:gd name="connsiteX15" fmla="*/ 0 w 5976664"/>
              <a:gd name="connsiteY15" fmla="*/ 132015 h 792088"/>
              <a:gd name="connsiteX16" fmla="*/ 0 w 5976664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132015 h 792088"/>
              <a:gd name="connsiteX16" fmla="*/ 293394 w 6270058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288032 h 792088"/>
              <a:gd name="connsiteX16" fmla="*/ 293394 w 6270058"/>
              <a:gd name="connsiteY16" fmla="*/ 0 h 792088"/>
              <a:gd name="connsiteX0" fmla="*/ 114230 w 6090894"/>
              <a:gd name="connsiteY0" fmla="*/ 0 h 792088"/>
              <a:gd name="connsiteX1" fmla="*/ 1110341 w 6090894"/>
              <a:gd name="connsiteY1" fmla="*/ 0 h 792088"/>
              <a:gd name="connsiteX2" fmla="*/ 1110341 w 6090894"/>
              <a:gd name="connsiteY2" fmla="*/ 0 h 792088"/>
              <a:gd name="connsiteX3" fmla="*/ 2604507 w 6090894"/>
              <a:gd name="connsiteY3" fmla="*/ 0 h 792088"/>
              <a:gd name="connsiteX4" fmla="*/ 6090894 w 6090894"/>
              <a:gd name="connsiteY4" fmla="*/ 0 h 792088"/>
              <a:gd name="connsiteX5" fmla="*/ 6090894 w 6090894"/>
              <a:gd name="connsiteY5" fmla="*/ 132015 h 792088"/>
              <a:gd name="connsiteX6" fmla="*/ 6090894 w 6090894"/>
              <a:gd name="connsiteY6" fmla="*/ 132015 h 792088"/>
              <a:gd name="connsiteX7" fmla="*/ 6090894 w 6090894"/>
              <a:gd name="connsiteY7" fmla="*/ 330037 h 792088"/>
              <a:gd name="connsiteX8" fmla="*/ 6090894 w 6090894"/>
              <a:gd name="connsiteY8" fmla="*/ 792088 h 792088"/>
              <a:gd name="connsiteX9" fmla="*/ 2604507 w 6090894"/>
              <a:gd name="connsiteY9" fmla="*/ 792088 h 792088"/>
              <a:gd name="connsiteX10" fmla="*/ 1110341 w 6090894"/>
              <a:gd name="connsiteY10" fmla="*/ 792088 h 792088"/>
              <a:gd name="connsiteX11" fmla="*/ 1110341 w 6090894"/>
              <a:gd name="connsiteY11" fmla="*/ 792088 h 792088"/>
              <a:gd name="connsiteX12" fmla="*/ 114230 w 6090894"/>
              <a:gd name="connsiteY12" fmla="*/ 792088 h 792088"/>
              <a:gd name="connsiteX13" fmla="*/ 114230 w 6090894"/>
              <a:gd name="connsiteY13" fmla="*/ 504056 h 792088"/>
              <a:gd name="connsiteX14" fmla="*/ 0 w 6090894"/>
              <a:gd name="connsiteY14" fmla="*/ 399939 h 792088"/>
              <a:gd name="connsiteX15" fmla="*/ 114230 w 6090894"/>
              <a:gd name="connsiteY15" fmla="*/ 288032 h 792088"/>
              <a:gd name="connsiteX16" fmla="*/ 114230 w 6090894"/>
              <a:gd name="connsiteY16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0894" h="792088">
                <a:moveTo>
                  <a:pt x="114230" y="0"/>
                </a:moveTo>
                <a:lnTo>
                  <a:pt x="1110341" y="0"/>
                </a:lnTo>
                <a:lnTo>
                  <a:pt x="1110341" y="0"/>
                </a:lnTo>
                <a:lnTo>
                  <a:pt x="2604507" y="0"/>
                </a:lnTo>
                <a:lnTo>
                  <a:pt x="6090894" y="0"/>
                </a:lnTo>
                <a:lnTo>
                  <a:pt x="6090894" y="132015"/>
                </a:lnTo>
                <a:lnTo>
                  <a:pt x="6090894" y="132015"/>
                </a:lnTo>
                <a:lnTo>
                  <a:pt x="6090894" y="330037"/>
                </a:lnTo>
                <a:lnTo>
                  <a:pt x="6090894" y="792088"/>
                </a:lnTo>
                <a:lnTo>
                  <a:pt x="2604507" y="792088"/>
                </a:lnTo>
                <a:lnTo>
                  <a:pt x="1110341" y="792088"/>
                </a:lnTo>
                <a:lnTo>
                  <a:pt x="1110341" y="792088"/>
                </a:lnTo>
                <a:lnTo>
                  <a:pt x="114230" y="792088"/>
                </a:lnTo>
                <a:lnTo>
                  <a:pt x="114230" y="504056"/>
                </a:lnTo>
                <a:lnTo>
                  <a:pt x="0" y="399939"/>
                </a:lnTo>
                <a:lnTo>
                  <a:pt x="114230" y="288032"/>
                </a:lnTo>
                <a:lnTo>
                  <a:pt x="11423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584350" y="2428868"/>
            <a:ext cx="5416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spc="-100" dirty="0" smtClean="0">
                <a:solidFill>
                  <a:schemeClr val="accent4">
                    <a:lumMod val="50000"/>
                  </a:schemeClr>
                </a:solidFill>
              </a:rPr>
              <a:t>차별화된 압축</a:t>
            </a:r>
            <a:r>
              <a:rPr lang="en-US" altLang="ko-KR" sz="1400" b="1" spc="-100" dirty="0" smtClean="0">
                <a:solidFill>
                  <a:schemeClr val="accent4">
                    <a:lumMod val="50000"/>
                  </a:schemeClr>
                </a:solidFill>
              </a:rPr>
              <a:t>/</a:t>
            </a:r>
            <a:r>
              <a:rPr lang="ko-KR" altLang="en-US" sz="1400" b="1" spc="-100" dirty="0" smtClean="0">
                <a:solidFill>
                  <a:schemeClr val="accent4">
                    <a:lumMod val="50000"/>
                  </a:schemeClr>
                </a:solidFill>
              </a:rPr>
              <a:t>해제 속도로 업무 처리 속도 향상</a:t>
            </a:r>
            <a:endParaRPr lang="ko-KR" altLang="en-US" sz="1400" b="1" spc="-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483768" y="2726425"/>
            <a:ext cx="587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- </a:t>
            </a:r>
            <a:r>
              <a:rPr lang="ko-KR" altLang="en-US" sz="1200" dirty="0" smtClean="0">
                <a:latin typeface="+mn-ea"/>
              </a:rPr>
              <a:t>멀티코어 최적화 설계</a:t>
            </a:r>
          </a:p>
          <a:p>
            <a:r>
              <a:rPr lang="en-US" altLang="ko-KR" sz="1200" dirty="0" smtClean="0">
                <a:latin typeface="+mn-ea"/>
              </a:rPr>
              <a:t>- 32bit </a:t>
            </a:r>
            <a:r>
              <a:rPr lang="ko-KR" altLang="en-US" sz="1200" dirty="0" smtClean="0">
                <a:latin typeface="+mn-ea"/>
              </a:rPr>
              <a:t>및 </a:t>
            </a:r>
            <a:r>
              <a:rPr lang="ko-KR" altLang="en-US" sz="1200" dirty="0" err="1" smtClean="0">
                <a:latin typeface="+mn-ea"/>
              </a:rPr>
              <a:t>네이티브</a:t>
            </a:r>
            <a:r>
              <a:rPr lang="ko-KR" altLang="en-US" sz="1200" dirty="0" smtClean="0">
                <a:latin typeface="+mn-ea"/>
              </a:rPr>
              <a:t> </a:t>
            </a:r>
            <a:r>
              <a:rPr lang="en-US" altLang="ko-KR" sz="1200" dirty="0" smtClean="0">
                <a:latin typeface="+mn-ea"/>
              </a:rPr>
              <a:t>64bit </a:t>
            </a:r>
            <a:r>
              <a:rPr lang="ko-KR" altLang="en-US" sz="1200" dirty="0" smtClean="0">
                <a:latin typeface="+mn-ea"/>
              </a:rPr>
              <a:t>지원으로 보다 빠른 압축</a:t>
            </a:r>
            <a:r>
              <a:rPr lang="en-US" altLang="ko-KR" sz="1200" dirty="0" smtClean="0">
                <a:latin typeface="+mn-ea"/>
              </a:rPr>
              <a:t>/</a:t>
            </a:r>
            <a:r>
              <a:rPr lang="ko-KR" altLang="en-US" sz="1200" dirty="0" smtClean="0">
                <a:latin typeface="+mn-ea"/>
              </a:rPr>
              <a:t>해제 가능</a:t>
            </a:r>
            <a:endParaRPr lang="ko-KR" altLang="en-US" sz="1200" dirty="0">
              <a:latin typeface="+mn-ea"/>
            </a:endParaRPr>
          </a:p>
        </p:txBody>
      </p:sp>
      <p:cxnSp>
        <p:nvCxnSpPr>
          <p:cNvPr id="34" name="직선 연결선 33"/>
          <p:cNvCxnSpPr>
            <a:stCxn id="31" idx="14"/>
          </p:cNvCxnSpPr>
          <p:nvPr/>
        </p:nvCxnSpPr>
        <p:spPr>
          <a:xfrm flipH="1">
            <a:off x="2123728" y="2858601"/>
            <a:ext cx="244599" cy="386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자유형 34"/>
          <p:cNvSpPr/>
          <p:nvPr/>
        </p:nvSpPr>
        <p:spPr>
          <a:xfrm>
            <a:off x="2368327" y="3634194"/>
            <a:ext cx="6234910" cy="1152128"/>
          </a:xfrm>
          <a:custGeom>
            <a:avLst/>
            <a:gdLst>
              <a:gd name="connsiteX0" fmla="*/ 0 w 5976664"/>
              <a:gd name="connsiteY0" fmla="*/ 0 h 792088"/>
              <a:gd name="connsiteX1" fmla="*/ 996111 w 5976664"/>
              <a:gd name="connsiteY1" fmla="*/ 0 h 792088"/>
              <a:gd name="connsiteX2" fmla="*/ 996111 w 5976664"/>
              <a:gd name="connsiteY2" fmla="*/ 0 h 792088"/>
              <a:gd name="connsiteX3" fmla="*/ 2490277 w 5976664"/>
              <a:gd name="connsiteY3" fmla="*/ 0 h 792088"/>
              <a:gd name="connsiteX4" fmla="*/ 5976664 w 5976664"/>
              <a:gd name="connsiteY4" fmla="*/ 0 h 792088"/>
              <a:gd name="connsiteX5" fmla="*/ 5976664 w 5976664"/>
              <a:gd name="connsiteY5" fmla="*/ 132015 h 792088"/>
              <a:gd name="connsiteX6" fmla="*/ 5976664 w 5976664"/>
              <a:gd name="connsiteY6" fmla="*/ 132015 h 792088"/>
              <a:gd name="connsiteX7" fmla="*/ 5976664 w 5976664"/>
              <a:gd name="connsiteY7" fmla="*/ 330037 h 792088"/>
              <a:gd name="connsiteX8" fmla="*/ 5976664 w 5976664"/>
              <a:gd name="connsiteY8" fmla="*/ 792088 h 792088"/>
              <a:gd name="connsiteX9" fmla="*/ 2490277 w 5976664"/>
              <a:gd name="connsiteY9" fmla="*/ 792088 h 792088"/>
              <a:gd name="connsiteX10" fmla="*/ 996111 w 5976664"/>
              <a:gd name="connsiteY10" fmla="*/ 792088 h 792088"/>
              <a:gd name="connsiteX11" fmla="*/ 996111 w 5976664"/>
              <a:gd name="connsiteY11" fmla="*/ 792088 h 792088"/>
              <a:gd name="connsiteX12" fmla="*/ 0 w 5976664"/>
              <a:gd name="connsiteY12" fmla="*/ 792088 h 792088"/>
              <a:gd name="connsiteX13" fmla="*/ 0 w 5976664"/>
              <a:gd name="connsiteY13" fmla="*/ 330037 h 792088"/>
              <a:gd name="connsiteX14" fmla="*/ -293394 w 5976664"/>
              <a:gd name="connsiteY14" fmla="*/ 378483 h 792088"/>
              <a:gd name="connsiteX15" fmla="*/ 0 w 5976664"/>
              <a:gd name="connsiteY15" fmla="*/ 132015 h 792088"/>
              <a:gd name="connsiteX16" fmla="*/ 0 w 5976664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132015 h 792088"/>
              <a:gd name="connsiteX16" fmla="*/ 293394 w 6270058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288032 h 792088"/>
              <a:gd name="connsiteX16" fmla="*/ 293394 w 6270058"/>
              <a:gd name="connsiteY16" fmla="*/ 0 h 792088"/>
              <a:gd name="connsiteX0" fmla="*/ 114230 w 6090894"/>
              <a:gd name="connsiteY0" fmla="*/ 0 h 792088"/>
              <a:gd name="connsiteX1" fmla="*/ 1110341 w 6090894"/>
              <a:gd name="connsiteY1" fmla="*/ 0 h 792088"/>
              <a:gd name="connsiteX2" fmla="*/ 1110341 w 6090894"/>
              <a:gd name="connsiteY2" fmla="*/ 0 h 792088"/>
              <a:gd name="connsiteX3" fmla="*/ 2604507 w 6090894"/>
              <a:gd name="connsiteY3" fmla="*/ 0 h 792088"/>
              <a:gd name="connsiteX4" fmla="*/ 6090894 w 6090894"/>
              <a:gd name="connsiteY4" fmla="*/ 0 h 792088"/>
              <a:gd name="connsiteX5" fmla="*/ 6090894 w 6090894"/>
              <a:gd name="connsiteY5" fmla="*/ 132015 h 792088"/>
              <a:gd name="connsiteX6" fmla="*/ 6090894 w 6090894"/>
              <a:gd name="connsiteY6" fmla="*/ 132015 h 792088"/>
              <a:gd name="connsiteX7" fmla="*/ 6090894 w 6090894"/>
              <a:gd name="connsiteY7" fmla="*/ 330037 h 792088"/>
              <a:gd name="connsiteX8" fmla="*/ 6090894 w 6090894"/>
              <a:gd name="connsiteY8" fmla="*/ 792088 h 792088"/>
              <a:gd name="connsiteX9" fmla="*/ 2604507 w 6090894"/>
              <a:gd name="connsiteY9" fmla="*/ 792088 h 792088"/>
              <a:gd name="connsiteX10" fmla="*/ 1110341 w 6090894"/>
              <a:gd name="connsiteY10" fmla="*/ 792088 h 792088"/>
              <a:gd name="connsiteX11" fmla="*/ 1110341 w 6090894"/>
              <a:gd name="connsiteY11" fmla="*/ 792088 h 792088"/>
              <a:gd name="connsiteX12" fmla="*/ 114230 w 6090894"/>
              <a:gd name="connsiteY12" fmla="*/ 792088 h 792088"/>
              <a:gd name="connsiteX13" fmla="*/ 114230 w 6090894"/>
              <a:gd name="connsiteY13" fmla="*/ 504056 h 792088"/>
              <a:gd name="connsiteX14" fmla="*/ 0 w 6090894"/>
              <a:gd name="connsiteY14" fmla="*/ 399939 h 792088"/>
              <a:gd name="connsiteX15" fmla="*/ 114230 w 6090894"/>
              <a:gd name="connsiteY15" fmla="*/ 288032 h 792088"/>
              <a:gd name="connsiteX16" fmla="*/ 114230 w 6090894"/>
              <a:gd name="connsiteY16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0894" h="792088">
                <a:moveTo>
                  <a:pt x="114230" y="0"/>
                </a:moveTo>
                <a:lnTo>
                  <a:pt x="1110341" y="0"/>
                </a:lnTo>
                <a:lnTo>
                  <a:pt x="1110341" y="0"/>
                </a:lnTo>
                <a:lnTo>
                  <a:pt x="2604507" y="0"/>
                </a:lnTo>
                <a:lnTo>
                  <a:pt x="6090894" y="0"/>
                </a:lnTo>
                <a:lnTo>
                  <a:pt x="6090894" y="132015"/>
                </a:lnTo>
                <a:lnTo>
                  <a:pt x="6090894" y="132015"/>
                </a:lnTo>
                <a:lnTo>
                  <a:pt x="6090894" y="330037"/>
                </a:lnTo>
                <a:lnTo>
                  <a:pt x="6090894" y="792088"/>
                </a:lnTo>
                <a:lnTo>
                  <a:pt x="2604507" y="792088"/>
                </a:lnTo>
                <a:lnTo>
                  <a:pt x="1110341" y="792088"/>
                </a:lnTo>
                <a:lnTo>
                  <a:pt x="1110341" y="792088"/>
                </a:lnTo>
                <a:lnTo>
                  <a:pt x="114230" y="792088"/>
                </a:lnTo>
                <a:lnTo>
                  <a:pt x="114230" y="504056"/>
                </a:lnTo>
                <a:lnTo>
                  <a:pt x="0" y="399939"/>
                </a:lnTo>
                <a:lnTo>
                  <a:pt x="114230" y="288032"/>
                </a:lnTo>
                <a:lnTo>
                  <a:pt x="11423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2584350" y="3699558"/>
            <a:ext cx="548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spc="-100" dirty="0" smtClean="0">
                <a:solidFill>
                  <a:schemeClr val="accent3">
                    <a:lumMod val="50000"/>
                  </a:schemeClr>
                </a:solidFill>
              </a:rPr>
              <a:t>사용자 편의성에 초점을 맞춘 기능 </a:t>
            </a:r>
            <a:endParaRPr lang="ko-KR" altLang="en-US" sz="1400" b="1" spc="-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483768" y="3997115"/>
            <a:ext cx="580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- </a:t>
            </a:r>
            <a:r>
              <a:rPr lang="ko-KR" altLang="en-US" sz="1200" dirty="0" smtClean="0">
                <a:latin typeface="+mn-ea"/>
              </a:rPr>
              <a:t>단축키 지원</a:t>
            </a:r>
          </a:p>
          <a:p>
            <a:pPr>
              <a:buFontTx/>
              <a:buChar char="-"/>
            </a:pPr>
            <a:r>
              <a:rPr lang="ko-KR" altLang="en-US" sz="1200" dirty="0" smtClean="0">
                <a:latin typeface="+mn-ea"/>
              </a:rPr>
              <a:t> 클라이언트에서 서버까지 다양한 </a:t>
            </a:r>
            <a:r>
              <a:rPr lang="en-US" altLang="ko-KR" sz="1200" dirty="0" smtClean="0">
                <a:latin typeface="+mn-ea"/>
              </a:rPr>
              <a:t>OS</a:t>
            </a:r>
            <a:r>
              <a:rPr lang="ko-KR" altLang="en-US" sz="1200" dirty="0" smtClean="0">
                <a:latin typeface="+mn-ea"/>
              </a:rPr>
              <a:t>에서 이용 가능</a:t>
            </a:r>
          </a:p>
          <a:p>
            <a:pPr>
              <a:buFontTx/>
              <a:buChar char="-"/>
            </a:pP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접근성이 뛰어난 </a:t>
            </a:r>
            <a:r>
              <a:rPr lang="en-US" altLang="ko-KR" sz="1200" dirty="0" smtClean="0">
                <a:latin typeface="+mn-ea"/>
              </a:rPr>
              <a:t>UI</a:t>
            </a:r>
            <a:endParaRPr lang="ko-KR" altLang="en-US" sz="1200" dirty="0">
              <a:latin typeface="+mn-ea"/>
            </a:endParaRPr>
          </a:p>
        </p:txBody>
      </p:sp>
      <p:cxnSp>
        <p:nvCxnSpPr>
          <p:cNvPr id="38" name="직선 연결선 37"/>
          <p:cNvCxnSpPr>
            <a:stCxn id="35" idx="14"/>
          </p:cNvCxnSpPr>
          <p:nvPr/>
        </p:nvCxnSpPr>
        <p:spPr>
          <a:xfrm flipH="1">
            <a:off x="2123728" y="4215923"/>
            <a:ext cx="244599" cy="386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자유형 38"/>
          <p:cNvSpPr/>
          <p:nvPr/>
        </p:nvSpPr>
        <p:spPr>
          <a:xfrm>
            <a:off x="2368327" y="5062954"/>
            <a:ext cx="6234910" cy="1152128"/>
          </a:xfrm>
          <a:custGeom>
            <a:avLst/>
            <a:gdLst>
              <a:gd name="connsiteX0" fmla="*/ 0 w 5976664"/>
              <a:gd name="connsiteY0" fmla="*/ 0 h 792088"/>
              <a:gd name="connsiteX1" fmla="*/ 996111 w 5976664"/>
              <a:gd name="connsiteY1" fmla="*/ 0 h 792088"/>
              <a:gd name="connsiteX2" fmla="*/ 996111 w 5976664"/>
              <a:gd name="connsiteY2" fmla="*/ 0 h 792088"/>
              <a:gd name="connsiteX3" fmla="*/ 2490277 w 5976664"/>
              <a:gd name="connsiteY3" fmla="*/ 0 h 792088"/>
              <a:gd name="connsiteX4" fmla="*/ 5976664 w 5976664"/>
              <a:gd name="connsiteY4" fmla="*/ 0 h 792088"/>
              <a:gd name="connsiteX5" fmla="*/ 5976664 w 5976664"/>
              <a:gd name="connsiteY5" fmla="*/ 132015 h 792088"/>
              <a:gd name="connsiteX6" fmla="*/ 5976664 w 5976664"/>
              <a:gd name="connsiteY6" fmla="*/ 132015 h 792088"/>
              <a:gd name="connsiteX7" fmla="*/ 5976664 w 5976664"/>
              <a:gd name="connsiteY7" fmla="*/ 330037 h 792088"/>
              <a:gd name="connsiteX8" fmla="*/ 5976664 w 5976664"/>
              <a:gd name="connsiteY8" fmla="*/ 792088 h 792088"/>
              <a:gd name="connsiteX9" fmla="*/ 2490277 w 5976664"/>
              <a:gd name="connsiteY9" fmla="*/ 792088 h 792088"/>
              <a:gd name="connsiteX10" fmla="*/ 996111 w 5976664"/>
              <a:gd name="connsiteY10" fmla="*/ 792088 h 792088"/>
              <a:gd name="connsiteX11" fmla="*/ 996111 w 5976664"/>
              <a:gd name="connsiteY11" fmla="*/ 792088 h 792088"/>
              <a:gd name="connsiteX12" fmla="*/ 0 w 5976664"/>
              <a:gd name="connsiteY12" fmla="*/ 792088 h 792088"/>
              <a:gd name="connsiteX13" fmla="*/ 0 w 5976664"/>
              <a:gd name="connsiteY13" fmla="*/ 330037 h 792088"/>
              <a:gd name="connsiteX14" fmla="*/ -293394 w 5976664"/>
              <a:gd name="connsiteY14" fmla="*/ 378483 h 792088"/>
              <a:gd name="connsiteX15" fmla="*/ 0 w 5976664"/>
              <a:gd name="connsiteY15" fmla="*/ 132015 h 792088"/>
              <a:gd name="connsiteX16" fmla="*/ 0 w 5976664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132015 h 792088"/>
              <a:gd name="connsiteX16" fmla="*/ 293394 w 6270058"/>
              <a:gd name="connsiteY16" fmla="*/ 0 h 792088"/>
              <a:gd name="connsiteX0" fmla="*/ 293394 w 6270058"/>
              <a:gd name="connsiteY0" fmla="*/ 0 h 792088"/>
              <a:gd name="connsiteX1" fmla="*/ 1289505 w 6270058"/>
              <a:gd name="connsiteY1" fmla="*/ 0 h 792088"/>
              <a:gd name="connsiteX2" fmla="*/ 1289505 w 6270058"/>
              <a:gd name="connsiteY2" fmla="*/ 0 h 792088"/>
              <a:gd name="connsiteX3" fmla="*/ 2783671 w 6270058"/>
              <a:gd name="connsiteY3" fmla="*/ 0 h 792088"/>
              <a:gd name="connsiteX4" fmla="*/ 6270058 w 6270058"/>
              <a:gd name="connsiteY4" fmla="*/ 0 h 792088"/>
              <a:gd name="connsiteX5" fmla="*/ 6270058 w 6270058"/>
              <a:gd name="connsiteY5" fmla="*/ 132015 h 792088"/>
              <a:gd name="connsiteX6" fmla="*/ 6270058 w 6270058"/>
              <a:gd name="connsiteY6" fmla="*/ 132015 h 792088"/>
              <a:gd name="connsiteX7" fmla="*/ 6270058 w 6270058"/>
              <a:gd name="connsiteY7" fmla="*/ 330037 h 792088"/>
              <a:gd name="connsiteX8" fmla="*/ 6270058 w 6270058"/>
              <a:gd name="connsiteY8" fmla="*/ 792088 h 792088"/>
              <a:gd name="connsiteX9" fmla="*/ 2783671 w 6270058"/>
              <a:gd name="connsiteY9" fmla="*/ 792088 h 792088"/>
              <a:gd name="connsiteX10" fmla="*/ 1289505 w 6270058"/>
              <a:gd name="connsiteY10" fmla="*/ 792088 h 792088"/>
              <a:gd name="connsiteX11" fmla="*/ 1289505 w 6270058"/>
              <a:gd name="connsiteY11" fmla="*/ 792088 h 792088"/>
              <a:gd name="connsiteX12" fmla="*/ 293394 w 6270058"/>
              <a:gd name="connsiteY12" fmla="*/ 792088 h 792088"/>
              <a:gd name="connsiteX13" fmla="*/ 293394 w 6270058"/>
              <a:gd name="connsiteY13" fmla="*/ 504056 h 792088"/>
              <a:gd name="connsiteX14" fmla="*/ 0 w 6270058"/>
              <a:gd name="connsiteY14" fmla="*/ 378483 h 792088"/>
              <a:gd name="connsiteX15" fmla="*/ 293394 w 6270058"/>
              <a:gd name="connsiteY15" fmla="*/ 288032 h 792088"/>
              <a:gd name="connsiteX16" fmla="*/ 293394 w 6270058"/>
              <a:gd name="connsiteY16" fmla="*/ 0 h 792088"/>
              <a:gd name="connsiteX0" fmla="*/ 114230 w 6090894"/>
              <a:gd name="connsiteY0" fmla="*/ 0 h 792088"/>
              <a:gd name="connsiteX1" fmla="*/ 1110341 w 6090894"/>
              <a:gd name="connsiteY1" fmla="*/ 0 h 792088"/>
              <a:gd name="connsiteX2" fmla="*/ 1110341 w 6090894"/>
              <a:gd name="connsiteY2" fmla="*/ 0 h 792088"/>
              <a:gd name="connsiteX3" fmla="*/ 2604507 w 6090894"/>
              <a:gd name="connsiteY3" fmla="*/ 0 h 792088"/>
              <a:gd name="connsiteX4" fmla="*/ 6090894 w 6090894"/>
              <a:gd name="connsiteY4" fmla="*/ 0 h 792088"/>
              <a:gd name="connsiteX5" fmla="*/ 6090894 w 6090894"/>
              <a:gd name="connsiteY5" fmla="*/ 132015 h 792088"/>
              <a:gd name="connsiteX6" fmla="*/ 6090894 w 6090894"/>
              <a:gd name="connsiteY6" fmla="*/ 132015 h 792088"/>
              <a:gd name="connsiteX7" fmla="*/ 6090894 w 6090894"/>
              <a:gd name="connsiteY7" fmla="*/ 330037 h 792088"/>
              <a:gd name="connsiteX8" fmla="*/ 6090894 w 6090894"/>
              <a:gd name="connsiteY8" fmla="*/ 792088 h 792088"/>
              <a:gd name="connsiteX9" fmla="*/ 2604507 w 6090894"/>
              <a:gd name="connsiteY9" fmla="*/ 792088 h 792088"/>
              <a:gd name="connsiteX10" fmla="*/ 1110341 w 6090894"/>
              <a:gd name="connsiteY10" fmla="*/ 792088 h 792088"/>
              <a:gd name="connsiteX11" fmla="*/ 1110341 w 6090894"/>
              <a:gd name="connsiteY11" fmla="*/ 792088 h 792088"/>
              <a:gd name="connsiteX12" fmla="*/ 114230 w 6090894"/>
              <a:gd name="connsiteY12" fmla="*/ 792088 h 792088"/>
              <a:gd name="connsiteX13" fmla="*/ 114230 w 6090894"/>
              <a:gd name="connsiteY13" fmla="*/ 504056 h 792088"/>
              <a:gd name="connsiteX14" fmla="*/ 0 w 6090894"/>
              <a:gd name="connsiteY14" fmla="*/ 399939 h 792088"/>
              <a:gd name="connsiteX15" fmla="*/ 114230 w 6090894"/>
              <a:gd name="connsiteY15" fmla="*/ 288032 h 792088"/>
              <a:gd name="connsiteX16" fmla="*/ 114230 w 6090894"/>
              <a:gd name="connsiteY16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0894" h="792088">
                <a:moveTo>
                  <a:pt x="114230" y="0"/>
                </a:moveTo>
                <a:lnTo>
                  <a:pt x="1110341" y="0"/>
                </a:lnTo>
                <a:lnTo>
                  <a:pt x="1110341" y="0"/>
                </a:lnTo>
                <a:lnTo>
                  <a:pt x="2604507" y="0"/>
                </a:lnTo>
                <a:lnTo>
                  <a:pt x="6090894" y="0"/>
                </a:lnTo>
                <a:lnTo>
                  <a:pt x="6090894" y="132015"/>
                </a:lnTo>
                <a:lnTo>
                  <a:pt x="6090894" y="132015"/>
                </a:lnTo>
                <a:lnTo>
                  <a:pt x="6090894" y="330037"/>
                </a:lnTo>
                <a:lnTo>
                  <a:pt x="6090894" y="792088"/>
                </a:lnTo>
                <a:lnTo>
                  <a:pt x="2604507" y="792088"/>
                </a:lnTo>
                <a:lnTo>
                  <a:pt x="1110341" y="792088"/>
                </a:lnTo>
                <a:lnTo>
                  <a:pt x="1110341" y="792088"/>
                </a:lnTo>
                <a:lnTo>
                  <a:pt x="114230" y="792088"/>
                </a:lnTo>
                <a:lnTo>
                  <a:pt x="114230" y="504056"/>
                </a:lnTo>
                <a:lnTo>
                  <a:pt x="0" y="399939"/>
                </a:lnTo>
                <a:lnTo>
                  <a:pt x="114230" y="288032"/>
                </a:lnTo>
                <a:lnTo>
                  <a:pt x="11423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2584350" y="5193290"/>
            <a:ext cx="4773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spc="-100" dirty="0" smtClean="0">
                <a:solidFill>
                  <a:schemeClr val="accent6">
                    <a:lumMod val="50000"/>
                  </a:schemeClr>
                </a:solidFill>
              </a:rPr>
              <a:t>V3</a:t>
            </a:r>
            <a:r>
              <a:rPr lang="ko-KR" altLang="en-US" sz="1400" b="1" spc="-100" dirty="0" smtClean="0">
                <a:solidFill>
                  <a:schemeClr val="accent6">
                    <a:lumMod val="50000"/>
                  </a:schemeClr>
                </a:solidFill>
              </a:rPr>
              <a:t>의 보다 강력한 보안을 통한 비즈니스 신뢰성 향상</a:t>
            </a:r>
            <a:endParaRPr lang="ko-KR" altLang="en-US" sz="1400" b="1" spc="-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483768" y="5490847"/>
            <a:ext cx="580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- </a:t>
            </a:r>
            <a:r>
              <a:rPr lang="ko-KR" altLang="en-US" sz="1200" dirty="0" smtClean="0">
                <a:latin typeface="+mn-ea"/>
              </a:rPr>
              <a:t>압축 해제 전 악성 파일들의 시스템 폴더 접근 차단</a:t>
            </a:r>
          </a:p>
          <a:p>
            <a:r>
              <a:rPr lang="en-US" altLang="ko-KR" sz="1200" dirty="0" smtClean="0">
                <a:latin typeface="+mn-ea"/>
              </a:rPr>
              <a:t>- V3 </a:t>
            </a:r>
            <a:r>
              <a:rPr lang="ko-KR" altLang="en-US" sz="1200" dirty="0" smtClean="0">
                <a:latin typeface="+mn-ea"/>
              </a:rPr>
              <a:t>제품군과 함께 사용 시 더욱 뛰어난 보안성 확보</a:t>
            </a:r>
            <a:endParaRPr lang="ko-KR" altLang="en-US" sz="1200" dirty="0">
              <a:latin typeface="+mn-ea"/>
            </a:endParaRPr>
          </a:p>
        </p:txBody>
      </p:sp>
      <p:cxnSp>
        <p:nvCxnSpPr>
          <p:cNvPr id="42" name="직선 연결선 41"/>
          <p:cNvCxnSpPr>
            <a:stCxn id="39" idx="14"/>
          </p:cNvCxnSpPr>
          <p:nvPr/>
        </p:nvCxnSpPr>
        <p:spPr>
          <a:xfrm flipH="1">
            <a:off x="2123728" y="5644683"/>
            <a:ext cx="244599" cy="386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V3 Zip 2.0 </a:t>
            </a:r>
            <a:r>
              <a:rPr lang="ko-KR" altLang="en-US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시스템 사양</a:t>
            </a:r>
            <a:endParaRPr lang="ko-KR" altLang="en-US" sz="1900" spc="-100" dirty="0">
              <a:solidFill>
                <a:srgbClr val="004990"/>
              </a:solidFill>
              <a:latin typeface="+mn-ea"/>
              <a:ea typeface="+mn-ea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6432" y="3214686"/>
            <a:ext cx="36375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* </a:t>
            </a:r>
            <a:r>
              <a:rPr kumimoji="1" 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상기 </a:t>
            </a: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OS</a:t>
            </a:r>
            <a:r>
              <a:rPr kumimoji="1" 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의 </a:t>
            </a: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32bit</a:t>
            </a:r>
            <a:r>
              <a:rPr kumimoji="1" 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와 </a:t>
            </a: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64bit </a:t>
            </a:r>
            <a:r>
              <a:rPr kumimoji="1" 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버전 모두 지원합니다</a:t>
            </a: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effectLst/>
                <a:latin typeface="+mn-ea"/>
              </a:rPr>
              <a:t>.</a:t>
            </a:r>
            <a:endParaRPr kumimoji="1" lang="ko-KR" altLang="ko-KR" sz="1200" b="0" i="0" u="none" strike="noStrike" cap="none" normalizeH="0" baseline="0" dirty="0" smtClean="0">
              <a:ln>
                <a:noFill/>
              </a:ln>
              <a:effectLst/>
              <a:latin typeface="+mn-ea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83568" y="1397000"/>
          <a:ext cx="7920880" cy="167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3285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시스템 사양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7150" marR="57150" marT="57150" marB="571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rgbClr val="141414"/>
                          </a:solidFill>
                          <a:latin typeface="+mn-ea"/>
                          <a:ea typeface="+mn-ea"/>
                        </a:rPr>
                        <a:t>운영체제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ea"/>
                          <a:ea typeface="+mn-ea"/>
                        </a:rPr>
                        <a:t>Microsoft Windows 2000 / XP* / Vista* / 7* </a:t>
                      </a:r>
                      <a:br>
                        <a:rPr lang="en-US" sz="1400" dirty="0">
                          <a:latin typeface="+mn-ea"/>
                          <a:ea typeface="+mn-ea"/>
                        </a:rPr>
                      </a:br>
                      <a:r>
                        <a:rPr lang="en-US" sz="1400" dirty="0">
                          <a:latin typeface="+mn-ea"/>
                          <a:ea typeface="+mn-ea"/>
                        </a:rPr>
                        <a:t>Microsoft Windows Server 2000 / 2003* / 2008*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141414"/>
                          </a:solidFill>
                          <a:latin typeface="+mn-ea"/>
                          <a:ea typeface="+mn-ea"/>
                        </a:rPr>
                        <a:t>Memory</a:t>
                      </a:r>
                      <a:endParaRPr lang="en-US" sz="1400">
                        <a:latin typeface="+mn-ea"/>
                        <a:ea typeface="+mn-ea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ea"/>
                          <a:ea typeface="+mn-ea"/>
                        </a:rPr>
                        <a:t>32MB </a:t>
                      </a:r>
                      <a:r>
                        <a:rPr lang="ko-KR" altLang="en-US" sz="1400" dirty="0">
                          <a:latin typeface="+mn-ea"/>
                          <a:ea typeface="+mn-ea"/>
                        </a:rPr>
                        <a:t>이상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141414"/>
                          </a:solidFill>
                          <a:latin typeface="+mn-ea"/>
                          <a:ea typeface="+mn-ea"/>
                        </a:rPr>
                        <a:t>HDD</a:t>
                      </a:r>
                      <a:endParaRPr lang="en-US" sz="1400" dirty="0">
                        <a:latin typeface="+mn-ea"/>
                        <a:ea typeface="+mn-ea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ea"/>
                          <a:ea typeface="+mn-ea"/>
                        </a:rPr>
                        <a:t>10MB </a:t>
                      </a:r>
                      <a:r>
                        <a:rPr lang="ko-KR" altLang="en-US" sz="1400" dirty="0">
                          <a:latin typeface="+mn-ea"/>
                          <a:ea typeface="+mn-ea"/>
                        </a:rPr>
                        <a:t>이상</a:t>
                      </a: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V3 Zip 2.0 </a:t>
            </a:r>
            <a:r>
              <a:rPr lang="ko-KR" altLang="en-US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기능 비교</a:t>
            </a:r>
            <a:endParaRPr lang="ko-KR" altLang="en-US" sz="1900" spc="-100" dirty="0">
              <a:solidFill>
                <a:srgbClr val="004990"/>
              </a:solidFill>
              <a:latin typeface="+mn-ea"/>
              <a:ea typeface="+mn-ea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12</a:t>
            </a:fld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444500" y="1335088"/>
          <a:ext cx="8286808" cy="441125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696756"/>
                <a:gridCol w="2522151"/>
                <a:gridCol w="1215262"/>
                <a:gridCol w="1004674"/>
                <a:gridCol w="1036925"/>
                <a:gridCol w="905520"/>
                <a:gridCol w="905520"/>
              </a:tblGrid>
              <a:tr h="1530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기능 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상세 기능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V3Zip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WinZip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WinRar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AlZip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153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알집 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7.0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알집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8.0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20405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지원 범위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ko-KR" altLang="en-US" sz="1000" b="1" i="0" u="none" strike="noStrike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  대표 포맷</a:t>
                      </a:r>
                      <a:endParaRPr lang="ko-KR" altLang="en-US" sz="1000" b="1" i="0" u="none" strike="noStrike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ZIP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Zip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RAR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ALZ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EGG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2538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클라이언트 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OS 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지원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2538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서버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OS 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지원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X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X</a:t>
                      </a:r>
                      <a:endParaRPr lang="en-US" altLang="ko-KR" sz="900" b="0" i="0" u="none" strike="noStrike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38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Zip 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유니코드지원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(UTF-8)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X (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1)</a:t>
                      </a:r>
                      <a:endParaRPr lang="en-US" altLang="ko-KR" sz="900" b="0" i="0" u="none" strike="noStrike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059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압축 기능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압축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하기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풀기 속도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204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압축률 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중상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204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여러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개 파일 압축 동시 풀기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894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대용량 압축 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(4G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이상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(ALZ)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(Egg) 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1952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분할 압축  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(Zip)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(Zip)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(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Rar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(ALZ)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(Egg)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0405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편의 기능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압축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파일 내 추가 삭제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204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자동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압축 풀림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(SFX)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204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탐색기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메뉴 지원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마우스오른쪽버튼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204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압축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후 메일 첨부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 </a:t>
                      </a:r>
                    </a:p>
                  </a:txBody>
                  <a:tcPr marL="0" marR="0" marT="0" marB="0" anchor="ctr">
                    <a:noFill/>
                  </a:tcPr>
                </a:tc>
              </a:tr>
              <a:tr h="20405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보안기능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시스템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폴더 내 압축풀기 감시 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40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실시간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감시 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off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알림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자사 제품 사용시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오래된 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백신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엔진사용시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알림 </a:t>
                      </a:r>
                      <a:endParaRPr lang="en-US" altLang="ko-KR" sz="1000" b="0" i="0" u="none" strike="noStrike" kern="12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fontAlgn="ctr" latinLnBrk="1" hangingPunct="1"/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 (</a:t>
                      </a:r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자사 제품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사용시</a:t>
                      </a:r>
                      <a:r>
                        <a:rPr lang="en-US" altLang="ko-KR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6669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특징 </a:t>
                      </a:r>
                    </a:p>
                  </a:txBody>
                  <a:tcPr marL="0" marR="0" marT="0" marB="0" anchor="ctr"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1" hangingPunct="1"/>
                      <a:r>
                        <a:rPr lang="ko-KR" altLang="en-US" sz="10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Zip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포멧 준수를 통해 타제품과의 호환성이 뛰어남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사진파일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관리가 용이함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분할압축기능이 강함</a:t>
                      </a:r>
                    </a:p>
                  </a:txBody>
                  <a:tcPr marL="0" marR="0" marT="0" marB="0" anchor="ctr"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AlZip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에서만 </a:t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압축해제가능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AlZip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에서만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압축해제가능 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949280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주</a:t>
            </a:r>
            <a:r>
              <a:rPr lang="en-US" altLang="ko-KR" sz="1400" dirty="0" smtClean="0">
                <a:latin typeface="+mn-ea"/>
              </a:rPr>
              <a:t>1) </a:t>
            </a:r>
            <a:r>
              <a:rPr lang="ko-KR" altLang="en-US" sz="1400" dirty="0" smtClean="0">
                <a:latin typeface="+mn-ea"/>
              </a:rPr>
              <a:t>알집 </a:t>
            </a:r>
            <a:r>
              <a:rPr lang="en-US" altLang="ko-KR" sz="1400" dirty="0" smtClean="0">
                <a:latin typeface="+mn-ea"/>
              </a:rPr>
              <a:t>8.0</a:t>
            </a:r>
            <a:r>
              <a:rPr lang="ko-KR" altLang="en-US" sz="1400" dirty="0" smtClean="0">
                <a:latin typeface="+mn-ea"/>
              </a:rPr>
              <a:t>은 </a:t>
            </a:r>
            <a:r>
              <a:rPr lang="en-US" altLang="ko-KR" sz="1400" dirty="0" smtClean="0">
                <a:latin typeface="+mn-ea"/>
              </a:rPr>
              <a:t>ALZ </a:t>
            </a:r>
            <a:r>
              <a:rPr lang="ko-KR" altLang="en-US" sz="1400" dirty="0" smtClean="0">
                <a:latin typeface="+mn-ea"/>
              </a:rPr>
              <a:t>및 </a:t>
            </a:r>
            <a:r>
              <a:rPr lang="en-US" altLang="ko-KR" sz="1400" dirty="0" smtClean="0">
                <a:latin typeface="+mn-ea"/>
              </a:rPr>
              <a:t>EGG </a:t>
            </a:r>
            <a:r>
              <a:rPr lang="ko-KR" altLang="en-US" sz="1400" dirty="0" smtClean="0">
                <a:latin typeface="+mn-ea"/>
              </a:rPr>
              <a:t>포맷에서만 유니코드를 지원하고 있음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475648" y="875868"/>
            <a:ext cx="823975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kern="0" dirty="0">
                <a:latin typeface="+mn-ea"/>
                <a:ea typeface="+mn-ea"/>
              </a:rPr>
              <a:t>Windows </a:t>
            </a:r>
            <a:r>
              <a:rPr kumimoji="0" lang="ko-KR" altLang="en-US" sz="1600" b="1" kern="0" dirty="0">
                <a:latin typeface="+mn-ea"/>
                <a:ea typeface="+mn-ea"/>
              </a:rPr>
              <a:t>언어 </a:t>
            </a:r>
            <a:r>
              <a:rPr kumimoji="0" lang="ko-KR" altLang="en-US" sz="1600" b="1" kern="0" dirty="0" smtClean="0">
                <a:latin typeface="+mn-ea"/>
                <a:ea typeface="+mn-ea"/>
              </a:rPr>
              <a:t>환경 및 타제품과의 </a:t>
            </a:r>
            <a:r>
              <a:rPr kumimoji="0" lang="ko-KR" altLang="en-US" sz="1600" b="1" kern="0" dirty="0">
                <a:latin typeface="+mn-ea"/>
                <a:ea typeface="+mn-ea"/>
              </a:rPr>
              <a:t>호환성이 </a:t>
            </a:r>
            <a:r>
              <a:rPr kumimoji="0" lang="ko-KR" altLang="en-US" sz="1600" b="1" kern="0" dirty="0" smtClean="0">
                <a:latin typeface="+mn-ea"/>
                <a:ea typeface="+mn-ea"/>
              </a:rPr>
              <a:t>뛰어난 최적의</a:t>
            </a:r>
            <a:r>
              <a:rPr kumimoji="0" lang="en-US" altLang="ko-KR" sz="1600" b="1" kern="0" dirty="0" smtClean="0">
                <a:latin typeface="+mn-ea"/>
                <a:ea typeface="+mn-ea"/>
              </a:rPr>
              <a:t> </a:t>
            </a:r>
            <a:r>
              <a:rPr kumimoji="0" lang="ko-KR" altLang="en-US" sz="1600" b="1" kern="0" dirty="0">
                <a:latin typeface="+mn-ea"/>
                <a:ea typeface="+mn-ea"/>
              </a:rPr>
              <a:t>글로벌 </a:t>
            </a:r>
            <a:r>
              <a:rPr kumimoji="0" lang="ko-KR" altLang="en-US" sz="1600" b="1" kern="0" dirty="0" smtClean="0">
                <a:latin typeface="+mn-ea"/>
                <a:ea typeface="+mn-ea"/>
              </a:rPr>
              <a:t>비즈니스</a:t>
            </a:r>
            <a:r>
              <a:rPr kumimoji="0" lang="en-US" altLang="ko-KR" sz="1600" b="1" kern="0" dirty="0" smtClean="0">
                <a:latin typeface="+mn-ea"/>
                <a:ea typeface="+mn-ea"/>
              </a:rPr>
              <a:t> </a:t>
            </a:r>
            <a:r>
              <a:rPr kumimoji="0" lang="ko-KR" altLang="en-US" sz="1600" b="1" kern="0" dirty="0" smtClean="0">
                <a:latin typeface="+mn-ea"/>
                <a:ea typeface="+mn-ea"/>
              </a:rPr>
              <a:t>유틸리티</a:t>
            </a:r>
            <a:endParaRPr kumimoji="0" lang="en-US" altLang="ko-KR" sz="1600" b="1" kern="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1900" spc="-100" dirty="0" smtClean="0">
                <a:solidFill>
                  <a:srgbClr val="004D86"/>
                </a:solidFill>
              </a:rPr>
              <a:t>목차</a:t>
            </a:r>
            <a:endParaRPr lang="ko-KR" altLang="en-US" sz="1900" spc="-100" dirty="0">
              <a:solidFill>
                <a:srgbClr val="004D86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4"/>
          </p:nvPr>
        </p:nvSpPr>
        <p:spPr>
          <a:xfrm>
            <a:off x="899022" y="1285860"/>
            <a:ext cx="4101606" cy="392909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ko-KR" altLang="en-US" sz="1600" b="1" spc="-100" dirty="0" smtClean="0">
                <a:latin typeface="맑은 고딕" pitchFamily="50" charset="-127"/>
              </a:rPr>
              <a:t> </a:t>
            </a:r>
            <a:r>
              <a:rPr lang="en-US" altLang="ko-KR" sz="1600" b="1" spc="-100" dirty="0" smtClean="0">
                <a:latin typeface="맑은 고딕" pitchFamily="50" charset="-127"/>
              </a:rPr>
              <a:t>Background</a:t>
            </a:r>
            <a:endParaRPr lang="ko-KR" altLang="en-US" sz="1600" b="1" spc="-100" dirty="0" smtClean="0">
              <a:latin typeface="맑은 고딕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spc="-100" dirty="0" smtClean="0">
                <a:latin typeface="맑은 고딕" pitchFamily="50" charset="-127"/>
              </a:rPr>
              <a:t> Product Overview</a:t>
            </a:r>
            <a:endParaRPr lang="ko-KR" altLang="en-US" sz="1600" b="1" spc="-100" dirty="0" smtClean="0">
              <a:latin typeface="맑은 고딕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spc="-100" dirty="0" smtClean="0">
                <a:latin typeface="맑은 고딕" pitchFamily="50" charset="-127"/>
              </a:rPr>
              <a:t> V3 Zip 2.0 </a:t>
            </a:r>
            <a:r>
              <a:rPr lang="ko-KR" altLang="en-US" sz="1600" b="1" spc="-100" dirty="0" err="1" smtClean="0">
                <a:latin typeface="맑은 고딕" pitchFamily="50" charset="-127"/>
              </a:rPr>
              <a:t>특</a:t>
            </a:r>
            <a:r>
              <a:rPr lang="en-US" altLang="ko-KR" sz="1600" b="1" spc="-100" dirty="0" smtClean="0">
                <a:latin typeface="맑은 고딕" pitchFamily="50" charset="-127"/>
              </a:rPr>
              <a:t>/</a:t>
            </a:r>
            <a:r>
              <a:rPr lang="ko-KR" altLang="en-US" sz="1600" b="1" spc="-100" dirty="0" smtClean="0">
                <a:latin typeface="맑은 고딕" pitchFamily="50" charset="-127"/>
              </a:rPr>
              <a:t>장점</a:t>
            </a:r>
            <a:endParaRPr lang="en-US" altLang="ko-KR" sz="1600" b="1" spc="-100" dirty="0" smtClean="0">
              <a:latin typeface="맑은 고딕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spc="-100" dirty="0" smtClean="0">
                <a:latin typeface="맑은 고딕" pitchFamily="50" charset="-127"/>
              </a:rPr>
              <a:t> V3 Zip 2.0 </a:t>
            </a:r>
            <a:r>
              <a:rPr lang="ko-KR" altLang="en-US" sz="1600" b="1" spc="-100" dirty="0" smtClean="0">
                <a:latin typeface="맑은 고딕" pitchFamily="50" charset="-127"/>
              </a:rPr>
              <a:t>주요 기능</a:t>
            </a:r>
            <a:endParaRPr lang="en-US" altLang="ko-KR" sz="1600" b="1" spc="-100" dirty="0" smtClean="0">
              <a:latin typeface="맑은 고딕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spc="-100" dirty="0" smtClean="0">
                <a:latin typeface="맑은 고딕" pitchFamily="50" charset="-127"/>
              </a:rPr>
              <a:t> Customer Benefits</a:t>
            </a:r>
          </a:p>
          <a:p>
            <a:pPr>
              <a:lnSpc>
                <a:spcPct val="200000"/>
              </a:lnSpc>
            </a:pPr>
            <a:r>
              <a:rPr lang="en-US" altLang="ko-KR" sz="1600" b="1" spc="-100" dirty="0" smtClean="0">
                <a:latin typeface="맑은 고딕" pitchFamily="50" charset="-127"/>
              </a:rPr>
              <a:t> V3 Zip 2.0 </a:t>
            </a:r>
            <a:r>
              <a:rPr lang="ko-KR" altLang="en-US" sz="1600" b="1" spc="-100" dirty="0" smtClean="0">
                <a:latin typeface="맑은 고딕" pitchFamily="50" charset="-127"/>
              </a:rPr>
              <a:t>시스템 요구 사양</a:t>
            </a:r>
          </a:p>
          <a:p>
            <a:pPr>
              <a:lnSpc>
                <a:spcPct val="200000"/>
              </a:lnSpc>
            </a:pPr>
            <a:r>
              <a:rPr lang="en-US" altLang="ko-KR" sz="1600" b="1" spc="-100" dirty="0" smtClean="0">
                <a:latin typeface="맑은 고딕" pitchFamily="50" charset="-127"/>
              </a:rPr>
              <a:t> V3 Zip 2.0 </a:t>
            </a:r>
            <a:r>
              <a:rPr lang="ko-KR" altLang="en-US" sz="1600" b="1" spc="-100" dirty="0" smtClean="0">
                <a:latin typeface="맑은 고딕" pitchFamily="50" charset="-127"/>
              </a:rPr>
              <a:t>기능 비교</a:t>
            </a:r>
            <a:endParaRPr lang="en-US" altLang="ko-KR" sz="1600" b="1" spc="-100" dirty="0" smtClean="0">
              <a:latin typeface="맑은 고딕" pitchFamily="50" charset="-127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627" y="6495352"/>
            <a:ext cx="936103" cy="16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500034" y="4495800"/>
            <a:ext cx="8001056" cy="1790720"/>
          </a:xfrm>
          <a:prstGeom prst="roundRect">
            <a:avLst>
              <a:gd name="adj" fmla="val 4722"/>
            </a:avLst>
          </a:prstGeom>
          <a:solidFill>
            <a:sysClr val="window" lastClr="FFFFFF"/>
          </a:solidFill>
          <a:ln w="1524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00034" y="1667806"/>
            <a:ext cx="8001056" cy="2362200"/>
          </a:xfrm>
          <a:prstGeom prst="roundRect">
            <a:avLst>
              <a:gd name="adj" fmla="val 4722"/>
            </a:avLst>
          </a:prstGeom>
          <a:solidFill>
            <a:sysClr val="window" lastClr="FFFFFF"/>
          </a:solidFill>
          <a:ln w="1524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D86"/>
                </a:solidFill>
                <a:latin typeface="Arial" pitchFamily="34" charset="0"/>
                <a:cs typeface="Arial" pitchFamily="34" charset="0"/>
              </a:rPr>
              <a:t>Background</a:t>
            </a:r>
            <a:endParaRPr lang="ko-KR" altLang="en-US" sz="1900" spc="-100" dirty="0">
              <a:solidFill>
                <a:srgbClr val="004D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슬라이드 번호 개체 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627" y="6495352"/>
            <a:ext cx="936103" cy="16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14348" y="2283075"/>
            <a:ext cx="3071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압축 프로그램은 업무 중에 필수적으로 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사용하는 유틸리티 중의 하나입니다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200" dirty="0" smtClean="0">
                <a:solidFill>
                  <a:sysClr val="windowText" lastClr="000000"/>
                </a:solidFill>
              </a:rPr>
              <a:t>- </a:t>
            </a:r>
            <a:r>
              <a:rPr lang="ko-KR" altLang="en-US" sz="1200" dirty="0" smtClean="0">
                <a:solidFill>
                  <a:sysClr val="windowText" lastClr="000000"/>
                </a:solidFill>
              </a:rPr>
              <a:t>실제로 업무 관련 프로그램 중에서 </a:t>
            </a:r>
            <a:endParaRPr lang="en-US" altLang="ko-KR" sz="1200" dirty="0" smtClean="0">
              <a:solidFill>
                <a:sysClr val="windowText" lastClr="000000"/>
              </a:solidFill>
            </a:endParaRPr>
          </a:p>
          <a:p>
            <a:r>
              <a:rPr lang="en-US" altLang="ko-KR" sz="1200" dirty="0" smtClean="0">
                <a:solidFill>
                  <a:sysClr val="windowText" lastClr="000000"/>
                </a:solidFill>
              </a:rPr>
              <a:t>AV </a:t>
            </a:r>
            <a:r>
              <a:rPr lang="ko-KR" altLang="en-US" sz="1200" dirty="0" smtClean="0">
                <a:solidFill>
                  <a:sysClr val="windowText" lastClr="000000"/>
                </a:solidFill>
              </a:rPr>
              <a:t>다음으로 가장 많이 사용되는 </a:t>
            </a:r>
            <a:endParaRPr lang="en-US" altLang="ko-KR" sz="1200" dirty="0" smtClean="0">
              <a:solidFill>
                <a:sysClr val="windowText" lastClr="000000"/>
              </a:solidFill>
            </a:endParaRPr>
          </a:p>
          <a:p>
            <a:r>
              <a:rPr lang="ko-KR" altLang="en-US" sz="1200" dirty="0" smtClean="0">
                <a:solidFill>
                  <a:sysClr val="windowText" lastClr="000000"/>
                </a:solidFill>
              </a:rPr>
              <a:t>프로그램은 압축 유틸리티입니다</a:t>
            </a:r>
            <a:r>
              <a:rPr lang="en-US" altLang="ko-KR" sz="1200" dirty="0" smtClean="0">
                <a:solidFill>
                  <a:sysClr val="windowText" lastClr="000000"/>
                </a:solidFill>
              </a:rPr>
              <a:t>. 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200" dirty="0"/>
          </a:p>
        </p:txBody>
      </p:sp>
      <p:graphicFrame>
        <p:nvGraphicFramePr>
          <p:cNvPr id="12" name="차트 11"/>
          <p:cNvGraphicFramePr/>
          <p:nvPr/>
        </p:nvGraphicFramePr>
        <p:xfrm>
          <a:off x="3714744" y="1902603"/>
          <a:ext cx="4429156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직사각형 15"/>
          <p:cNvSpPr/>
          <p:nvPr/>
        </p:nvSpPr>
        <p:spPr>
          <a:xfrm>
            <a:off x="3786182" y="3739508"/>
            <a:ext cx="43577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o-KR" altLang="en-US" sz="1000" b="1" dirty="0" smtClean="0">
                <a:latin typeface="+mn-ea"/>
              </a:rPr>
              <a:t>▲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업무용 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소프트웨어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사용 현황</a:t>
            </a:r>
            <a:r>
              <a:rPr lang="en-US" altLang="ko-KR" sz="10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출처 </a:t>
            </a:r>
            <a:r>
              <a:rPr lang="en-US" altLang="ko-KR" sz="10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0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코리아클릭</a:t>
            </a:r>
            <a:r>
              <a:rPr lang="en-US" altLang="ko-KR" sz="10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2010)</a:t>
            </a:r>
            <a:endParaRPr lang="ko-KR" altLang="en-US" sz="10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4929198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PC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사용자의 수만큼 이용하는 압축 프로그램도 다양할 수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lvl="0"/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lvl="0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일부 압축 프로그램은 자체 압축포맷을 기본으로 제공하고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lvl="0"/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lvl="0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이를 이용해 파일을 압축하고 전달할 경우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수신자는 기존에 사용하던 압축 프로그램 외에 해당 프로그램을 추가로 설치해야만 하는 번거로움을 겪게 됩니다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ko-KR" altLang="en-US" sz="1200" dirty="0"/>
          </a:p>
        </p:txBody>
      </p:sp>
      <p:sp>
        <p:nvSpPr>
          <p:cNvPr id="19" name="텍스트 개체 틀 9"/>
          <p:cNvSpPr txBox="1">
            <a:spLocks/>
          </p:cNvSpPr>
          <p:nvPr/>
        </p:nvSpPr>
        <p:spPr>
          <a:xfrm>
            <a:off x="500034" y="980579"/>
            <a:ext cx="8320116" cy="448157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ko-KR" altLang="en-US" sz="1600" b="1" spc="-100" dirty="0" smtClean="0">
                <a:latin typeface="+mn-ea"/>
              </a:rPr>
              <a:t>비즈니스 유틸리티로서의 압축 프로그램</a:t>
            </a:r>
            <a:endParaRPr kumimoji="0" lang="ko-KR" altLang="en-US" sz="1600" b="1" u="none" strike="noStrike" kern="1200" cap="none" spc="-10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571472" y="1500174"/>
            <a:ext cx="3314756" cy="524822"/>
          </a:xfrm>
          <a:prstGeom prst="roundRect">
            <a:avLst/>
          </a:prstGeom>
          <a:solidFill>
            <a:srgbClr val="004D86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필수 비즈니스 유틸리티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472" y="4286256"/>
            <a:ext cx="3314756" cy="524822"/>
          </a:xfrm>
          <a:prstGeom prst="roundRect">
            <a:avLst/>
          </a:prstGeom>
          <a:solidFill>
            <a:srgbClr val="004D86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비즈니스 매너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Product Overview </a:t>
            </a:r>
            <a:endParaRPr lang="ko-KR" altLang="en-US" sz="1900" spc="-100" dirty="0">
              <a:solidFill>
                <a:srgbClr val="004D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슬라이드 번호 개체 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8" name="텍스트 개체 틀 9"/>
          <p:cNvSpPr txBox="1">
            <a:spLocks/>
          </p:cNvSpPr>
          <p:nvPr/>
        </p:nvSpPr>
        <p:spPr>
          <a:xfrm>
            <a:off x="500034" y="980579"/>
            <a:ext cx="8320116" cy="448157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ko-KR" altLang="en-US" sz="1600" b="1" spc="-100" dirty="0" smtClean="0">
                <a:latin typeface="+mn-ea"/>
              </a:rPr>
              <a:t>글로벌 표준압축 유틸리티 </a:t>
            </a:r>
            <a:r>
              <a:rPr lang="en-US" altLang="ko-KR" sz="1600" b="1" spc="-100" dirty="0" smtClean="0">
                <a:latin typeface="+mn-ea"/>
              </a:rPr>
              <a:t>V3 Zip 2.0, </a:t>
            </a:r>
            <a:r>
              <a:rPr lang="ko-KR" altLang="en-US" sz="1600" b="1" spc="-100" dirty="0" smtClean="0">
                <a:latin typeface="+mn-ea"/>
              </a:rPr>
              <a:t>비즈니스 매너의 시작</a:t>
            </a:r>
            <a:endParaRPr kumimoji="0" lang="ko-KR" altLang="en-US" sz="1600" b="1" u="none" strike="noStrike" kern="1200" cap="none" spc="-10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627" y="6495352"/>
            <a:ext cx="936103" cy="16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42910" y="2214554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안철수연구소의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V3 Zip 2.0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은 전 세계적으로 가장 많이 사용되고 있는 압축 포맷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zip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을 기본으로 지원해 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lvl="0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글로벌 비즈니스에 기여합니다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lvl="0"/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lvl="0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V3 Zip 2.0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은 타 압축프로그램과의 뛰어난 호환성을 자랑합니다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lvl="0"/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lvl="0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다양한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OS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에서 언제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어디서든 쉽고 편리하게 사용할 수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ko-KR" altLang="en-US" sz="1200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472" y="1500174"/>
            <a:ext cx="3314756" cy="52482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압축 프로그램의 기본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, 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호환성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9" name="다이어그램 8"/>
          <p:cNvGraphicFramePr/>
          <p:nvPr/>
        </p:nvGraphicFramePr>
        <p:xfrm>
          <a:off x="785786" y="3786190"/>
          <a:ext cx="3048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43372" y="4001971"/>
            <a:ext cx="44291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4990"/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+mn-ea"/>
              </a:rPr>
              <a:t> 글로벌 표준 준수를 통한 압축 파일의 호환성 보장</a:t>
            </a:r>
            <a:endParaRPr lang="en-US" altLang="ko-KR" sz="1400" dirty="0" smtClean="0">
              <a:latin typeface="+mn-ea"/>
            </a:endParaRPr>
          </a:p>
          <a:p>
            <a:pPr>
              <a:buClr>
                <a:srgbClr val="004990"/>
              </a:buClr>
              <a:buFont typeface="Arial" pitchFamily="34" charset="0"/>
              <a:buChar char="•"/>
            </a:pPr>
            <a:endParaRPr lang="en-US" altLang="ko-KR" sz="1400" dirty="0" smtClean="0">
              <a:latin typeface="+mn-ea"/>
            </a:endParaRPr>
          </a:p>
          <a:p>
            <a:pPr>
              <a:buClr>
                <a:srgbClr val="004990"/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+mn-ea"/>
              </a:rPr>
              <a:t> 멀티코어에 최적화된 설계로 고성능 압축</a:t>
            </a:r>
            <a:r>
              <a:rPr lang="en-US" altLang="ko-KR" sz="1400" dirty="0" smtClean="0">
                <a:latin typeface="+mn-ea"/>
              </a:rPr>
              <a:t>/</a:t>
            </a:r>
            <a:r>
              <a:rPr lang="ko-KR" altLang="en-US" sz="1400" dirty="0" smtClean="0">
                <a:latin typeface="+mn-ea"/>
              </a:rPr>
              <a:t>해제 지원</a:t>
            </a:r>
            <a:endParaRPr lang="en-US" altLang="ko-KR" sz="1400" dirty="0" smtClean="0">
              <a:latin typeface="+mn-ea"/>
            </a:endParaRPr>
          </a:p>
          <a:p>
            <a:pPr>
              <a:buClr>
                <a:srgbClr val="004990"/>
              </a:buClr>
              <a:buFont typeface="Arial" pitchFamily="34" charset="0"/>
              <a:buChar char="•"/>
            </a:pPr>
            <a:endParaRPr lang="en-US" altLang="ko-KR" sz="1400" dirty="0" smtClean="0">
              <a:latin typeface="+mn-ea"/>
            </a:endParaRPr>
          </a:p>
          <a:p>
            <a:pPr>
              <a:buClr>
                <a:srgbClr val="004990"/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+mn-ea"/>
              </a:rPr>
              <a:t> 다양한 클라이언트 및 서버 </a:t>
            </a:r>
            <a:r>
              <a:rPr lang="en-US" altLang="ko-KR" sz="1400" dirty="0" smtClean="0">
                <a:latin typeface="+mn-ea"/>
              </a:rPr>
              <a:t>OS </a:t>
            </a:r>
            <a:r>
              <a:rPr lang="ko-KR" altLang="en-US" sz="1400" dirty="0" smtClean="0">
                <a:latin typeface="+mn-ea"/>
              </a:rPr>
              <a:t>지원</a:t>
            </a:r>
            <a:endParaRPr lang="en-US" altLang="ko-KR" sz="1400" dirty="0" smtClean="0">
              <a:latin typeface="+mn-ea"/>
            </a:endParaRPr>
          </a:p>
          <a:p>
            <a:pPr>
              <a:buClr>
                <a:srgbClr val="004990"/>
              </a:buClr>
              <a:buFont typeface="Arial" pitchFamily="34" charset="0"/>
              <a:buChar char="•"/>
            </a:pPr>
            <a:endParaRPr lang="en-US" altLang="ko-KR" sz="1400" dirty="0" smtClean="0">
              <a:latin typeface="+mn-ea"/>
            </a:endParaRPr>
          </a:p>
          <a:p>
            <a:pPr>
              <a:buClr>
                <a:srgbClr val="004990"/>
              </a:buClr>
              <a:buFont typeface="Arial" pitchFamily="34" charset="0"/>
              <a:buChar char="•"/>
            </a:pPr>
            <a:r>
              <a:rPr lang="en-US" altLang="ko-KR" sz="1400" dirty="0" smtClean="0">
                <a:latin typeface="+mn-ea"/>
              </a:rPr>
              <a:t> V3</a:t>
            </a:r>
            <a:r>
              <a:rPr lang="ko-KR" altLang="en-US" sz="1400" dirty="0" smtClean="0">
                <a:latin typeface="+mn-ea"/>
              </a:rPr>
              <a:t>의 보다 강력한 보안으로 비즈니스 신뢰성 강화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V3 Zip 2.0 </a:t>
            </a:r>
            <a:r>
              <a:rPr lang="ko-KR" altLang="en-US" sz="1900" spc="-100" dirty="0" err="1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특</a:t>
            </a:r>
            <a:r>
              <a:rPr lang="en-US" altLang="ko-KR" sz="1900" spc="-100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ko-KR" altLang="en-US" sz="1900" spc="-100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장점</a:t>
            </a:r>
            <a:endParaRPr lang="ko-KR" altLang="en-US" sz="1900" spc="-100" dirty="0">
              <a:solidFill>
                <a:srgbClr val="0049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z="1100" smtClean="0"/>
              <a:pPr/>
              <a:t>4</a:t>
            </a:fld>
            <a:endParaRPr lang="ko-KR" altLang="en-US" sz="1100"/>
          </a:p>
        </p:txBody>
      </p:sp>
      <p:sp>
        <p:nvSpPr>
          <p:cNvPr id="14" name="텍스트 개체 틀 9"/>
          <p:cNvSpPr txBox="1">
            <a:spLocks/>
          </p:cNvSpPr>
          <p:nvPr/>
        </p:nvSpPr>
        <p:spPr>
          <a:xfrm>
            <a:off x="500034" y="928670"/>
            <a:ext cx="8320116" cy="305281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ko-KR" altLang="en-US" sz="1600" b="1" spc="-100" dirty="0" smtClean="0">
                <a:latin typeface="+mn-ea"/>
              </a:rPr>
              <a:t>쉽고 안전한 글로벌 표준압축</a:t>
            </a:r>
            <a:r>
              <a:rPr lang="en-US" altLang="ko-KR" sz="1600" b="1" spc="-100" dirty="0" smtClean="0">
                <a:latin typeface="+mn-ea"/>
              </a:rPr>
              <a:t>, V3 Zip 2.0</a:t>
            </a:r>
            <a:endParaRPr kumimoji="0" lang="ko-KR" altLang="en-US" sz="1600" b="1" u="none" strike="noStrike" kern="1200" cap="none" spc="-10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911350" y="1357298"/>
            <a:ext cx="6661178" cy="1348061"/>
          </a:xfrm>
          <a:prstGeom prst="rect">
            <a:avLst/>
          </a:prstGeom>
          <a:ln>
            <a:solidFill>
              <a:srgbClr val="004D86"/>
            </a:solidFill>
          </a:ln>
        </p:spPr>
        <p:txBody>
          <a:bodyPr wrap="square">
            <a:spAutoFit/>
          </a:bodyPr>
          <a:lstStyle/>
          <a:p>
            <a:pPr marL="228600" indent="-228600" defTabSz="1077913" ea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200" b="1" dirty="0">
                <a:solidFill>
                  <a:srgbClr val="004990"/>
                </a:solidFill>
                <a:latin typeface="맑은 고딕"/>
                <a:ea typeface="맑은 고딕"/>
              </a:rPr>
              <a:t>글로벌 표준 준수 </a:t>
            </a:r>
            <a:endParaRPr lang="en-US" altLang="ko-KR" sz="1200" b="1" dirty="0">
              <a:solidFill>
                <a:srgbClr val="00499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11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전 세계적으로 가장 많이 사용되는 글로벌 </a:t>
            </a:r>
            <a:r>
              <a:rPr lang="ko-KR" altLang="en-US" sz="1100" b="1" dirty="0">
                <a:solidFill>
                  <a:prstClr val="black"/>
                </a:solidFill>
                <a:latin typeface="맑은 고딕"/>
                <a:ea typeface="맑은 고딕"/>
              </a:rPr>
              <a:t>표준 포맷 </a:t>
            </a:r>
            <a:r>
              <a:rPr lang="en-US" altLang="ko-KR" sz="11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‘zip’</a:t>
            </a:r>
            <a:r>
              <a:rPr lang="ko-KR" altLang="en-US" sz="11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을</a:t>
            </a:r>
            <a:r>
              <a:rPr lang="en-US" altLang="ko-KR" sz="11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1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기본으로 하는 스마트 압축</a:t>
            </a:r>
            <a:endParaRPr lang="en-US" altLang="ko-KR" sz="1100" b="1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1100" b="1" dirty="0" smtClean="0">
                <a:solidFill>
                  <a:prstClr val="black"/>
                </a:solidFill>
                <a:latin typeface="맑은 고딕"/>
                <a:ea typeface="맑은 고딕"/>
              </a:rPr>
              <a:t> 타제품과의 호환성 </a:t>
            </a:r>
            <a:r>
              <a:rPr lang="ko-KR" altLang="en-US" sz="1100" b="1" dirty="0">
                <a:solidFill>
                  <a:prstClr val="black"/>
                </a:solidFill>
                <a:latin typeface="맑은 고딕"/>
                <a:ea typeface="맑은 고딕"/>
              </a:rPr>
              <a:t>극대화 </a:t>
            </a:r>
            <a:endParaRPr lang="en-US" altLang="ko-KR" sz="1100" b="1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1100" dirty="0" smtClean="0">
                <a:solidFill>
                  <a:prstClr val="black"/>
                </a:solidFill>
              </a:rPr>
              <a:t> 완벽한 유니코드</a:t>
            </a:r>
            <a:r>
              <a:rPr lang="en-US" altLang="ko-KR" sz="1100" dirty="0" smtClean="0">
                <a:solidFill>
                  <a:prstClr val="black"/>
                </a:solidFill>
              </a:rPr>
              <a:t>(Unicode) </a:t>
            </a:r>
            <a:r>
              <a:rPr lang="ko-KR" altLang="en-US" sz="1100" dirty="0" smtClean="0">
                <a:solidFill>
                  <a:prstClr val="black"/>
                </a:solidFill>
              </a:rPr>
              <a:t>지원 및 세계적으로 </a:t>
            </a:r>
            <a:r>
              <a:rPr lang="ko-KR" altLang="en-US" sz="1100" dirty="0">
                <a:solidFill>
                  <a:prstClr val="black"/>
                </a:solidFill>
                <a:latin typeface="맑은 고딕"/>
                <a:ea typeface="맑은 고딕"/>
              </a:rPr>
              <a:t>통용되는 </a:t>
            </a:r>
            <a:r>
              <a:rPr lang="en-US" altLang="ko-KR" sz="1100" dirty="0" smtClean="0">
                <a:solidFill>
                  <a:prstClr val="black"/>
                </a:solidFill>
                <a:latin typeface="맑은 고딕"/>
                <a:ea typeface="맑은 고딕"/>
              </a:rPr>
              <a:t>24</a:t>
            </a:r>
            <a:r>
              <a:rPr lang="ko-KR" altLang="en-US" sz="1100" dirty="0" smtClean="0">
                <a:solidFill>
                  <a:prstClr val="black"/>
                </a:solidFill>
                <a:latin typeface="맑은 고딕"/>
                <a:ea typeface="맑은 고딕"/>
              </a:rPr>
              <a:t>여가지 포맷 지원</a:t>
            </a:r>
            <a:endParaRPr lang="en-US" altLang="ko-KR" sz="1100" dirty="0" smtClean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1100" dirty="0" smtClean="0">
                <a:solidFill>
                  <a:prstClr val="black"/>
                </a:solidFill>
                <a:latin typeface="맑은 고딕"/>
                <a:ea typeface="맑은 고딕"/>
              </a:rPr>
              <a:t> 일본어</a:t>
            </a:r>
            <a:r>
              <a:rPr lang="en-US" altLang="ko-KR" sz="1100" dirty="0"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맑은 고딕"/>
                <a:ea typeface="맑은 고딕"/>
              </a:rPr>
              <a:t>중국어 </a:t>
            </a:r>
            <a:r>
              <a:rPr lang="ko-KR" altLang="en-US" sz="1100" dirty="0" smtClean="0">
                <a:solidFill>
                  <a:prstClr val="black"/>
                </a:solidFill>
                <a:latin typeface="맑은 고딕"/>
                <a:ea typeface="맑은 고딕"/>
              </a:rPr>
              <a:t>간체</a:t>
            </a:r>
            <a:r>
              <a:rPr lang="en-US" altLang="ko-KR" sz="1100" dirty="0" smtClean="0">
                <a:solidFill>
                  <a:prstClr val="black"/>
                </a:solidFill>
                <a:latin typeface="맑은 고딕"/>
                <a:ea typeface="맑은 고딕"/>
              </a:rPr>
              <a:t>/</a:t>
            </a:r>
            <a:r>
              <a:rPr lang="ko-KR" altLang="en-US" sz="11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번체</a:t>
            </a:r>
            <a:r>
              <a:rPr lang="ko-KR" altLang="en-US" sz="1100" dirty="0" smtClean="0">
                <a:solidFill>
                  <a:prstClr val="black"/>
                </a:solidFill>
                <a:latin typeface="맑은 고딕"/>
                <a:ea typeface="맑은 고딕"/>
              </a:rPr>
              <a:t> </a:t>
            </a:r>
            <a:r>
              <a:rPr lang="ko-KR" altLang="en-US" sz="1100" dirty="0">
                <a:solidFill>
                  <a:prstClr val="black"/>
                </a:solidFill>
                <a:latin typeface="맑은 고딕"/>
                <a:ea typeface="맑은 고딕"/>
              </a:rPr>
              <a:t>자동 </a:t>
            </a:r>
            <a:r>
              <a:rPr lang="ko-KR" altLang="en-US" sz="1100" dirty="0" err="1" smtClean="0">
                <a:solidFill>
                  <a:prstClr val="black"/>
                </a:solidFill>
                <a:latin typeface="맑은 고딕"/>
                <a:ea typeface="맑은 고딕"/>
              </a:rPr>
              <a:t>인코딩을</a:t>
            </a:r>
            <a:r>
              <a:rPr lang="ko-KR" altLang="en-US" sz="1100" dirty="0" smtClean="0">
                <a:solidFill>
                  <a:prstClr val="black"/>
                </a:solidFill>
                <a:latin typeface="맑은 고딕"/>
                <a:ea typeface="맑은 고딕"/>
              </a:rPr>
              <a:t> 통한 편의성 제공</a:t>
            </a:r>
            <a:endParaRPr lang="en-US" altLang="ko-KR" sz="1100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927225" y="2820366"/>
            <a:ext cx="6645303" cy="1348061"/>
          </a:xfrm>
          <a:prstGeom prst="rect">
            <a:avLst/>
          </a:prstGeom>
          <a:ln>
            <a:solidFill>
              <a:srgbClr val="004990"/>
            </a:solidFill>
          </a:ln>
        </p:spPr>
        <p:txBody>
          <a:bodyPr wrap="square">
            <a:spAutoFit/>
          </a:bodyPr>
          <a:lstStyle/>
          <a:p>
            <a:pPr marL="228600" indent="-228600" defTabSz="1077913" ea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sz="1200" b="1" dirty="0" smtClean="0">
                <a:solidFill>
                  <a:srgbClr val="004990"/>
                </a:solidFill>
                <a:latin typeface="맑은 고딕"/>
                <a:ea typeface="맑은 고딕"/>
              </a:rPr>
              <a:t>쉽고 </a:t>
            </a:r>
            <a:r>
              <a:rPr lang="ko-KR" altLang="en-US" sz="1200" b="1" dirty="0">
                <a:solidFill>
                  <a:srgbClr val="004990"/>
                </a:solidFill>
                <a:latin typeface="맑은 고딕"/>
                <a:ea typeface="맑은 고딕"/>
              </a:rPr>
              <a:t>빠른 스마트 압축 </a:t>
            </a:r>
            <a:r>
              <a:rPr lang="en-US" altLang="ko-KR" sz="1200" b="1" dirty="0">
                <a:solidFill>
                  <a:srgbClr val="004990"/>
                </a:solidFill>
                <a:latin typeface="맑은 고딕"/>
                <a:ea typeface="맑은 고딕"/>
              </a:rPr>
              <a:t>/ </a:t>
            </a:r>
            <a:r>
              <a:rPr lang="ko-KR" altLang="en-US" sz="1200" b="1" dirty="0">
                <a:solidFill>
                  <a:srgbClr val="004990"/>
                </a:solidFill>
                <a:latin typeface="맑은 고딕"/>
                <a:ea typeface="맑은 고딕"/>
              </a:rPr>
              <a:t>압축풀기 </a:t>
            </a:r>
            <a:endParaRPr lang="en-US" altLang="ko-KR" sz="1200" b="1" dirty="0">
              <a:solidFill>
                <a:srgbClr val="004990"/>
              </a:solidFill>
              <a:latin typeface="맑은 고딕"/>
              <a:ea typeface="맑은 고딕"/>
            </a:endParaRPr>
          </a:p>
          <a:p>
            <a:pPr marL="85725" indent="-85725">
              <a:lnSpc>
                <a:spcPct val="150000"/>
              </a:lnSpc>
              <a:buFontTx/>
              <a:buChar char="-"/>
              <a:defRPr/>
            </a:pPr>
            <a:r>
              <a:rPr lang="ko-KR" altLang="en-US" sz="1100" dirty="0" smtClean="0">
                <a:latin typeface="맑은 고딕"/>
                <a:ea typeface="맑은 고딕"/>
              </a:rPr>
              <a:t>윈도우 </a:t>
            </a:r>
            <a:r>
              <a:rPr lang="ko-KR" altLang="en-US" sz="1100" dirty="0">
                <a:latin typeface="맑은 고딕"/>
                <a:ea typeface="맑은 고딕"/>
              </a:rPr>
              <a:t>탐색기에서 압축 </a:t>
            </a:r>
            <a:r>
              <a:rPr lang="en-US" altLang="ko-KR" sz="1100" dirty="0">
                <a:latin typeface="맑은 고딕"/>
                <a:ea typeface="맑은 고딕"/>
              </a:rPr>
              <a:t>/</a:t>
            </a:r>
            <a:r>
              <a:rPr lang="ko-KR" altLang="en-US" sz="1100" dirty="0">
                <a:latin typeface="맑은 고딕"/>
                <a:ea typeface="맑은 고딕"/>
              </a:rPr>
              <a:t>압축풀기 지원</a:t>
            </a:r>
            <a:endParaRPr lang="en-US" altLang="ko-KR" sz="1100" dirty="0"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1100" dirty="0" smtClean="0">
                <a:latin typeface="맑은 고딕"/>
                <a:ea typeface="맑은 고딕"/>
              </a:rPr>
              <a:t> 분할 </a:t>
            </a:r>
            <a:r>
              <a:rPr lang="ko-KR" altLang="en-US" sz="1100" dirty="0">
                <a:latin typeface="맑은 고딕"/>
                <a:ea typeface="맑은 고딕"/>
              </a:rPr>
              <a:t>압축</a:t>
            </a:r>
            <a:r>
              <a:rPr lang="en-US" altLang="ko-KR" sz="1100" dirty="0">
                <a:latin typeface="맑은 고딕"/>
                <a:ea typeface="맑은 고딕"/>
              </a:rPr>
              <a:t>/</a:t>
            </a:r>
            <a:r>
              <a:rPr lang="ko-KR" altLang="en-US" sz="1100" dirty="0">
                <a:latin typeface="맑은 고딕"/>
                <a:ea typeface="맑은 고딕"/>
              </a:rPr>
              <a:t>압축풀기 지원</a:t>
            </a:r>
            <a:endParaRPr lang="en-US" altLang="ko-KR" sz="1100" dirty="0"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100" dirty="0" smtClean="0">
                <a:latin typeface="맑은 고딕"/>
                <a:ea typeface="맑은 고딕"/>
              </a:rPr>
              <a:t>- </a:t>
            </a:r>
            <a:r>
              <a:rPr lang="ko-KR" altLang="en-US" sz="1100" dirty="0" smtClean="0">
                <a:latin typeface="맑은 고딕"/>
                <a:ea typeface="맑은 고딕"/>
              </a:rPr>
              <a:t>자동 </a:t>
            </a:r>
            <a:r>
              <a:rPr lang="ko-KR" altLang="en-US" sz="1100" dirty="0">
                <a:latin typeface="맑은 고딕"/>
                <a:ea typeface="맑은 고딕"/>
              </a:rPr>
              <a:t>압축 풀림 파일로 압축하기</a:t>
            </a:r>
            <a:r>
              <a:rPr lang="en-US" altLang="ko-KR" sz="1100" dirty="0">
                <a:latin typeface="맑은 고딕"/>
                <a:ea typeface="맑은 고딕"/>
              </a:rPr>
              <a:t> </a:t>
            </a:r>
            <a:endParaRPr lang="en-US" altLang="ko-KR" sz="1100" dirty="0" smtClean="0"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100" dirty="0" smtClean="0">
                <a:latin typeface="맑은 고딕"/>
                <a:ea typeface="맑은 고딕"/>
              </a:rPr>
              <a:t>- </a:t>
            </a:r>
            <a:r>
              <a:rPr lang="ko-KR" altLang="en-US" sz="1100" dirty="0" smtClean="0">
                <a:latin typeface="맑은 고딕"/>
                <a:ea typeface="맑은 고딕"/>
              </a:rPr>
              <a:t>여러 </a:t>
            </a:r>
            <a:r>
              <a:rPr lang="ko-KR" altLang="en-US" sz="1100" dirty="0">
                <a:latin typeface="맑은 고딕"/>
                <a:ea typeface="맑은 고딕"/>
              </a:rPr>
              <a:t>개의 파일 동시 압축</a:t>
            </a:r>
            <a:r>
              <a:rPr lang="en-US" altLang="ko-KR" sz="1100" dirty="0">
                <a:latin typeface="맑은 고딕"/>
                <a:ea typeface="맑은 고딕"/>
              </a:rPr>
              <a:t>/ </a:t>
            </a:r>
            <a:r>
              <a:rPr lang="ko-KR" altLang="en-US" sz="1100" dirty="0">
                <a:latin typeface="맑은 고딕"/>
                <a:ea typeface="맑은 고딕"/>
              </a:rPr>
              <a:t>압축 풀기 </a:t>
            </a:r>
            <a:endParaRPr lang="en-US" altLang="ko-KR" sz="1100" dirty="0">
              <a:latin typeface="맑은 고딕"/>
              <a:ea typeface="맑은 고딕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5291759"/>
            <a:ext cx="6643734" cy="1014766"/>
          </a:xfrm>
          <a:prstGeom prst="rect">
            <a:avLst/>
          </a:prstGeom>
          <a:noFill/>
          <a:ln w="12700">
            <a:solidFill>
              <a:srgbClr val="004D8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400" tIns="46800" rIns="86400" bIns="4680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1200" b="1" dirty="0">
                <a:solidFill>
                  <a:srgbClr val="004990"/>
                </a:solidFill>
              </a:rPr>
              <a:t>4. </a:t>
            </a:r>
            <a:r>
              <a:rPr lang="ko-KR" altLang="en-US" sz="1200" b="1" dirty="0" smtClean="0">
                <a:solidFill>
                  <a:srgbClr val="004990"/>
                </a:solidFill>
              </a:rPr>
              <a:t>압축 보안성 강화</a:t>
            </a:r>
            <a:endParaRPr lang="en-US" altLang="ko-KR" sz="1200" b="1" dirty="0" smtClean="0">
              <a:solidFill>
                <a:srgbClr val="004990"/>
              </a:solidFill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1200" b="1" dirty="0" smtClean="0">
                <a:solidFill>
                  <a:srgbClr val="004990"/>
                </a:solidFill>
              </a:rPr>
              <a:t>- </a:t>
            </a:r>
            <a:r>
              <a:rPr lang="en-US" altLang="ko-KR" sz="1100" dirty="0" smtClean="0">
                <a:solidFill>
                  <a:schemeClr val="tx1"/>
                </a:solidFill>
              </a:rPr>
              <a:t>PC</a:t>
            </a:r>
            <a:r>
              <a:rPr lang="ko-KR" altLang="en-US" sz="1100" dirty="0" smtClean="0">
                <a:solidFill>
                  <a:schemeClr val="tx1"/>
                </a:solidFill>
              </a:rPr>
              <a:t>를 사용하는데 중요한 폴더인 시스템 폴더나 프로그램 폴더에 압축풀기 제한 가능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buFontTx/>
              <a:buChar char="-"/>
              <a:defRPr/>
            </a:pPr>
            <a:r>
              <a:rPr lang="ko-KR" altLang="en-US" sz="1100" dirty="0" smtClean="0">
                <a:solidFill>
                  <a:schemeClr val="tx1"/>
                </a:solidFill>
              </a:rPr>
              <a:t> 악성코드로 의심되는 파일의 압축풀기 제한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1100" dirty="0" smtClean="0">
                <a:solidFill>
                  <a:schemeClr val="tx1"/>
                </a:solidFill>
              </a:rPr>
              <a:t>- </a:t>
            </a:r>
            <a:r>
              <a:rPr lang="ko-KR" altLang="en-US" sz="1100" dirty="0" smtClean="0">
                <a:solidFill>
                  <a:schemeClr val="tx1"/>
                </a:solidFill>
              </a:rPr>
              <a:t>비밀번호 설정을 통해 압축을 할 때 </a:t>
            </a:r>
            <a:r>
              <a:rPr lang="en-US" altLang="ko-KR" sz="1100" dirty="0" smtClean="0">
                <a:solidFill>
                  <a:schemeClr val="tx1"/>
                </a:solidFill>
              </a:rPr>
              <a:t>V3 Zip</a:t>
            </a:r>
            <a:r>
              <a:rPr lang="ko-KR" altLang="en-US" sz="1100" dirty="0" smtClean="0">
                <a:solidFill>
                  <a:schemeClr val="tx1"/>
                </a:solidFill>
              </a:rPr>
              <a:t>이 지원하는 암호화 알고리즘을 직접 선택하여 압축</a:t>
            </a:r>
            <a:r>
              <a:rPr lang="en-US" altLang="ko-KR" sz="1100" dirty="0" smtClean="0">
                <a:solidFill>
                  <a:schemeClr val="tx1"/>
                </a:solidFill>
              </a:rPr>
              <a:t> </a:t>
            </a:r>
            <a:r>
              <a:rPr lang="ko-KR" altLang="en-US" sz="1100" dirty="0" smtClean="0">
                <a:solidFill>
                  <a:schemeClr val="tx1"/>
                </a:solidFill>
              </a:rPr>
              <a:t>가능</a:t>
            </a:r>
            <a:endParaRPr lang="en-US" altLang="ko-KR" sz="1100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9"/>
          <p:cNvSpPr>
            <a:spLocks noChangeArrowheads="1"/>
          </p:cNvSpPr>
          <p:nvPr/>
        </p:nvSpPr>
        <p:spPr bwMode="auto">
          <a:xfrm>
            <a:off x="1927224" y="4299555"/>
            <a:ext cx="6645304" cy="792525"/>
          </a:xfrm>
          <a:prstGeom prst="rect">
            <a:avLst/>
          </a:prstGeom>
          <a:noFill/>
          <a:ln w="9525">
            <a:solidFill>
              <a:srgbClr val="00499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77913" eaLnBrk="0" hangingPunct="0">
              <a:lnSpc>
                <a:spcPct val="130000"/>
              </a:lnSpc>
            </a:pPr>
            <a:r>
              <a:rPr lang="en-US" altLang="ko-KR" sz="1200" b="1" dirty="0">
                <a:solidFill>
                  <a:srgbClr val="004990"/>
                </a:solidFill>
                <a:latin typeface="맑은 고딕" pitchFamily="50" charset="-127"/>
                <a:ea typeface="맑은 고딕" pitchFamily="50" charset="-127"/>
              </a:rPr>
              <a:t>3 . </a:t>
            </a:r>
            <a:r>
              <a:rPr lang="ko-KR" altLang="en-US" sz="1200" b="1" dirty="0" smtClean="0">
                <a:solidFill>
                  <a:srgbClr val="004990"/>
                </a:solidFill>
                <a:latin typeface="맑은 고딕" pitchFamily="50" charset="-127"/>
                <a:ea typeface="맑은 고딕" pitchFamily="50" charset="-127"/>
              </a:rPr>
              <a:t>고성능 압축</a:t>
            </a:r>
            <a:r>
              <a:rPr lang="en-US" altLang="ko-KR" sz="1200" b="1" dirty="0" smtClean="0">
                <a:solidFill>
                  <a:srgbClr val="004990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b="1" dirty="0" smtClean="0">
                <a:solidFill>
                  <a:srgbClr val="004990"/>
                </a:solidFill>
                <a:latin typeface="맑은 고딕" pitchFamily="50" charset="-127"/>
                <a:ea typeface="맑은 고딕" pitchFamily="50" charset="-127"/>
              </a:rPr>
              <a:t>해제 지원</a:t>
            </a:r>
            <a:endParaRPr lang="en-US" altLang="ko-KR" sz="1200" b="1" dirty="0">
              <a:solidFill>
                <a:srgbClr val="004990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1077913">
              <a:lnSpc>
                <a:spcPct val="130000"/>
              </a:lnSpc>
              <a:buFontTx/>
              <a:buChar char="-"/>
            </a:pPr>
            <a:r>
              <a:rPr lang="ko-KR" altLang="en-US" sz="11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멀티 코어에 최적화된 설계로 보다 빠르게 압축</a:t>
            </a:r>
            <a:r>
              <a:rPr lang="en-US" altLang="ko-KR" sz="11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해제 수행</a:t>
            </a:r>
            <a:endParaRPr lang="en-US" altLang="ko-KR" sz="11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1077913">
              <a:lnSpc>
                <a:spcPct val="130000"/>
              </a:lnSpc>
              <a:buFontTx/>
              <a:buChar char="-"/>
            </a:pP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멀티 코어 지원을 통해 압축을 할 때 </a:t>
            </a:r>
            <a:r>
              <a:rPr lang="ko-KR" altLang="en-US" sz="1100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스레드</a:t>
            </a:r>
            <a:r>
              <a:rPr lang="en-US" altLang="ko-KR" sz="1100" dirty="0" smtClean="0">
                <a:latin typeface="+mn-ea"/>
              </a:rPr>
              <a:t>(Thread)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개수 조절 가능</a:t>
            </a:r>
            <a:r>
              <a:rPr lang="en-US" altLang="ko-KR" sz="11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보다 효율적인 압축</a:t>
            </a:r>
            <a:r>
              <a:rPr lang="en-US" altLang="ko-KR" sz="11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가능</a:t>
            </a:r>
            <a:endParaRPr lang="en-US" altLang="ko-KR" sz="11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1" name="그림 20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71612"/>
            <a:ext cx="1008000" cy="920769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3" name="그림 22" descr="110207_V3zip2.0_img_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071810"/>
            <a:ext cx="1008000" cy="85547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4" name="그림 23" descr="110207_V3zip2.0_img_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216600"/>
            <a:ext cx="1008000" cy="85547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5" name="그림 24" descr="110207_V3zip2.0_img_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604" y="5359608"/>
            <a:ext cx="1008000" cy="85547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V3 Zip 2.0 </a:t>
            </a:r>
            <a:r>
              <a:rPr lang="ko-KR" altLang="en-US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주요 기능</a:t>
            </a:r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(1)</a:t>
            </a:r>
            <a:endParaRPr lang="ko-KR" altLang="en-US" sz="1900" spc="-100" dirty="0">
              <a:solidFill>
                <a:srgbClr val="004990"/>
              </a:solidFill>
              <a:latin typeface="+mn-ea"/>
              <a:ea typeface="+mn-ea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66602" y="1440808"/>
            <a:ext cx="6820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글로벌 표준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‘zip’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포맷을 통한 스마트 압축을 구현하여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타 제품과의 호환성을 극대화하였습니다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45314" y="980728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1" spc="-100" dirty="0" smtClean="0"/>
              <a:t>글로벌 표준 준수를 통한 뛰어난 호환성 및 안정성 제공</a:t>
            </a:r>
            <a:endParaRPr lang="en-US" altLang="ko-KR" sz="1600" b="1" spc="-100" dirty="0"/>
          </a:p>
        </p:txBody>
      </p:sp>
      <p:pic>
        <p:nvPicPr>
          <p:cNvPr id="22" name="그림 21" descr="유니코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111341"/>
            <a:ext cx="3683477" cy="2880000"/>
          </a:xfrm>
          <a:prstGeom prst="rect">
            <a:avLst/>
          </a:prstGeom>
          <a:ln w="3175">
            <a:solidFill>
              <a:srgbClr val="004990"/>
            </a:solidFill>
          </a:ln>
        </p:spPr>
      </p:pic>
      <p:sp>
        <p:nvSpPr>
          <p:cNvPr id="27" name="모서리가 둥근 직사각형 26"/>
          <p:cNvSpPr/>
          <p:nvPr/>
        </p:nvSpPr>
        <p:spPr>
          <a:xfrm>
            <a:off x="571472" y="1436431"/>
            <a:ext cx="1357322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Zip</a:t>
            </a:r>
            <a:r>
              <a:rPr kumimoji="0" lang="en-US" altLang="ko-KR" sz="1200" b="1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ko-KR" altLang="en-US" sz="1200" b="1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포맷 기본 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571472" y="1836870"/>
            <a:ext cx="1357322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24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개</a:t>
            </a:r>
            <a:r>
              <a:rPr kumimoji="0" lang="en-US" altLang="ko-KR" sz="1200" b="1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ko-KR" altLang="en-US" sz="1200" b="1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포맷 지원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71472" y="2206132"/>
            <a:ext cx="1357322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완벽한 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Unicode 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571472" y="2579439"/>
            <a:ext cx="1357322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다양한 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OS 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지원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66602" y="1841247"/>
            <a:ext cx="6500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세계적으로 통용되는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24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개의 포맷을 안정적으로 지원합니다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66602" y="2210509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+mn-ea"/>
              </a:rPr>
              <a:t>완벽한 </a:t>
            </a:r>
            <a:r>
              <a:rPr lang="en-US" altLang="ko-KR" sz="1200" dirty="0" smtClean="0">
                <a:latin typeface="+mn-ea"/>
              </a:rPr>
              <a:t>Unicode</a:t>
            </a:r>
            <a:r>
              <a:rPr lang="ko-KR" altLang="en-US" sz="1200" dirty="0" smtClean="0">
                <a:latin typeface="+mn-ea"/>
              </a:rPr>
              <a:t>를 지원하며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일본어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중국어 간체</a:t>
            </a:r>
            <a:r>
              <a:rPr lang="en-US" altLang="ko-KR" sz="1200" dirty="0" smtClean="0">
                <a:latin typeface="+mn-ea"/>
              </a:rPr>
              <a:t>/</a:t>
            </a:r>
            <a:r>
              <a:rPr lang="ko-KR" altLang="en-US" sz="1200" dirty="0" err="1" smtClean="0">
                <a:latin typeface="+mn-ea"/>
              </a:rPr>
              <a:t>번체를</a:t>
            </a:r>
            <a:r>
              <a:rPr lang="ko-KR" altLang="en-US" sz="1200" dirty="0" smtClean="0">
                <a:latin typeface="+mn-ea"/>
              </a:rPr>
              <a:t> 자동 </a:t>
            </a:r>
            <a:r>
              <a:rPr lang="ko-KR" altLang="en-US" sz="1200" dirty="0" err="1" smtClean="0">
                <a:latin typeface="+mn-ea"/>
              </a:rPr>
              <a:t>인코딩하여</a:t>
            </a:r>
            <a:r>
              <a:rPr lang="ko-KR" altLang="en-US" sz="1200" dirty="0" smtClean="0">
                <a:latin typeface="+mn-ea"/>
              </a:rPr>
              <a:t> 편의성을 제공합니다</a:t>
            </a:r>
            <a:r>
              <a:rPr lang="en-US" altLang="ko-KR" sz="1200" dirty="0" smtClean="0">
                <a:latin typeface="+mn-ea"/>
              </a:rPr>
              <a:t>. </a:t>
            </a:r>
            <a:endParaRPr lang="ko-KR" altLang="en-US" sz="1200" dirty="0"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66602" y="2583816"/>
            <a:ext cx="6572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+mn-ea"/>
              </a:rPr>
              <a:t>32bit </a:t>
            </a:r>
            <a:r>
              <a:rPr lang="ko-KR" altLang="en-US" sz="1200" dirty="0" smtClean="0">
                <a:latin typeface="+mn-ea"/>
              </a:rPr>
              <a:t>및 </a:t>
            </a:r>
            <a:r>
              <a:rPr lang="en-US" altLang="ko-KR" sz="1200" dirty="0" smtClean="0">
                <a:latin typeface="+mn-ea"/>
              </a:rPr>
              <a:t>64bit, PC</a:t>
            </a:r>
            <a:r>
              <a:rPr lang="ko-KR" altLang="en-US" sz="1200" dirty="0" smtClean="0">
                <a:latin typeface="+mn-ea"/>
              </a:rPr>
              <a:t>용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부터 </a:t>
            </a:r>
            <a:r>
              <a:rPr lang="en-US" altLang="ko-KR" sz="1200" dirty="0" smtClean="0">
                <a:latin typeface="+mn-ea"/>
              </a:rPr>
              <a:t>Server</a:t>
            </a:r>
            <a:r>
              <a:rPr lang="ko-KR" altLang="en-US" sz="1200" dirty="0" smtClean="0">
                <a:latin typeface="+mn-ea"/>
              </a:rPr>
              <a:t>용</a:t>
            </a:r>
            <a:r>
              <a:rPr lang="en-US" altLang="ko-KR" sz="1200" dirty="0" smtClean="0">
                <a:latin typeface="+mn-ea"/>
              </a:rPr>
              <a:t> OS</a:t>
            </a:r>
            <a:r>
              <a:rPr lang="ko-KR" altLang="en-US" sz="1200" dirty="0" smtClean="0">
                <a:latin typeface="+mn-ea"/>
              </a:rPr>
              <a:t>까지 다양한 </a:t>
            </a:r>
            <a:r>
              <a:rPr lang="en-US" altLang="ko-KR" sz="1200" dirty="0" smtClean="0">
                <a:latin typeface="+mn-ea"/>
              </a:rPr>
              <a:t>OS</a:t>
            </a:r>
            <a:r>
              <a:rPr lang="ko-KR" altLang="en-US" sz="1200" dirty="0" smtClean="0">
                <a:latin typeface="+mn-ea"/>
              </a:rPr>
              <a:t>에서 안정적으로 이용 가능합니다</a:t>
            </a:r>
            <a:r>
              <a:rPr lang="en-US" altLang="ko-KR" sz="1200" dirty="0" smtClean="0">
                <a:latin typeface="+mn-ea"/>
              </a:rPr>
              <a:t>. </a:t>
            </a:r>
            <a:endParaRPr lang="ko-KR" alt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785786" y="6040299"/>
            <a:ext cx="33575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latin typeface="+mn-ea"/>
              </a:rPr>
              <a:t>▲ 타 압축프로그램 일본어 지원 화면 예시</a:t>
            </a:r>
            <a:endParaRPr lang="ko-KR" altLang="en-US" sz="1000" b="1" dirty="0">
              <a:latin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7752" y="6040299"/>
            <a:ext cx="33575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latin typeface="+mn-ea"/>
              </a:rPr>
              <a:t>▲ </a:t>
            </a:r>
            <a:r>
              <a:rPr lang="en-US" altLang="ko-KR" sz="1000" b="1" dirty="0" smtClean="0"/>
              <a:t>V3 Zip 2.0 </a:t>
            </a:r>
            <a:r>
              <a:rPr lang="ko-KR" altLang="en-US" sz="1000" b="1" dirty="0" smtClean="0"/>
              <a:t>일본어 지원 화면 예시</a:t>
            </a:r>
            <a:endParaRPr lang="ko-KR" altLang="en-US" sz="1000" b="1" dirty="0"/>
          </a:p>
        </p:txBody>
      </p:sp>
      <p:pic>
        <p:nvPicPr>
          <p:cNvPr id="37" name="그림 36" descr="Imag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625" y="3120768"/>
            <a:ext cx="3682623" cy="2880000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1500166" y="4000504"/>
            <a:ext cx="214314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2714612" y="3857628"/>
            <a:ext cx="214314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V3 Zip 2.0 </a:t>
            </a:r>
            <a:r>
              <a:rPr lang="ko-KR" altLang="en-US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주요 기능</a:t>
            </a:r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(2)</a:t>
            </a:r>
            <a:endParaRPr lang="ko-KR" altLang="en-US" sz="1900" spc="-100" dirty="0">
              <a:solidFill>
                <a:srgbClr val="004990"/>
              </a:solidFill>
              <a:latin typeface="+mn-ea"/>
              <a:ea typeface="+mn-ea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214546" y="1436960"/>
            <a:ext cx="58183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타제품 대비 뛰어난 압축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해제 속도를 보여줍니다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1200" b="1" dirty="0"/>
          </a:p>
        </p:txBody>
      </p:sp>
      <p:sp>
        <p:nvSpPr>
          <p:cNvPr id="7" name="직사각형 6"/>
          <p:cNvSpPr/>
          <p:nvPr/>
        </p:nvSpPr>
        <p:spPr>
          <a:xfrm>
            <a:off x="500066" y="9807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600" b="1" spc="-100" dirty="0" smtClean="0"/>
              <a:t>빠르고 강력한 압축</a:t>
            </a:r>
            <a:r>
              <a:rPr lang="en-US" altLang="ko-KR" sz="1600" b="1" spc="-100" dirty="0" smtClean="0"/>
              <a:t>/</a:t>
            </a:r>
            <a:r>
              <a:rPr lang="ko-KR" altLang="en-US" sz="1600" b="1" spc="-100" dirty="0" smtClean="0"/>
              <a:t>해제 기능</a:t>
            </a:r>
            <a:endParaRPr lang="en-US" altLang="ko-KR" sz="1600" b="1" spc="-100" dirty="0"/>
          </a:p>
        </p:txBody>
      </p:sp>
      <p:graphicFrame>
        <p:nvGraphicFramePr>
          <p:cNvPr id="8" name="차트 7"/>
          <p:cNvGraphicFramePr/>
          <p:nvPr/>
        </p:nvGraphicFramePr>
        <p:xfrm>
          <a:off x="539552" y="2974666"/>
          <a:ext cx="432048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차트 8"/>
          <p:cNvGraphicFramePr/>
          <p:nvPr/>
        </p:nvGraphicFramePr>
        <p:xfrm>
          <a:off x="4932040" y="2974666"/>
          <a:ext cx="3779912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직사각형 13"/>
          <p:cNvSpPr/>
          <p:nvPr/>
        </p:nvSpPr>
        <p:spPr>
          <a:xfrm>
            <a:off x="642910" y="5715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/>
            <a:r>
              <a:rPr lang="en-US" altLang="ko-KR" sz="900" dirty="0" smtClean="0">
                <a:latin typeface="맑은 고딕"/>
                <a:ea typeface="맑은 고딕"/>
              </a:rPr>
              <a:t>※ 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테스트 환경</a:t>
            </a:r>
            <a:endParaRPr lang="en-US" altLang="ko-KR" sz="90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eriod"/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Test OS : Windows 7 64Bit</a:t>
            </a:r>
          </a:p>
          <a:p>
            <a:pPr marL="228600" indent="-228600">
              <a:buAutoNum type="arabicPeriod"/>
            </a:pP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Test PC 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사항 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: CPU(CORE2 DUO E8400), RAM(2G)</a:t>
            </a:r>
          </a:p>
          <a:p>
            <a:pPr marL="228600" indent="-228600">
              <a:buAutoNum type="arabicPeriod"/>
            </a:pP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각 프로그램의 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</a:rPr>
              <a:t>Default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</a:rPr>
              <a:t>값으로 측정</a:t>
            </a:r>
            <a:endParaRPr lang="ko-KR" altLang="en-US" sz="9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1472" y="1432583"/>
            <a:ext cx="1571636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뛰어난 속도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571472" y="1877147"/>
            <a:ext cx="1571636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멀티코어 최적화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571472" y="2412349"/>
            <a:ext cx="1571636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Thread 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개수 조절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4546" y="1881524"/>
            <a:ext cx="628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indent="-82550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특히 멀티코어에 최적화된 설계를 통해 최상의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퍼포먼스를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제공합니다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14546" y="2324393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>
                <a:latin typeface="+mn-ea"/>
              </a:rPr>
              <a:t>압축시</a:t>
            </a:r>
            <a:r>
              <a:rPr lang="ko-KR" altLang="en-US" sz="1200" dirty="0" smtClean="0">
                <a:latin typeface="+mn-ea"/>
              </a:rPr>
              <a:t> 사용할 </a:t>
            </a:r>
            <a:r>
              <a:rPr lang="ko-KR" altLang="en-US" sz="1200" dirty="0" err="1" smtClean="0">
                <a:latin typeface="+mn-ea"/>
              </a:rPr>
              <a:t>쓰레드</a:t>
            </a:r>
            <a:r>
              <a:rPr lang="en-US" altLang="ko-KR" sz="1200" dirty="0" smtClean="0">
                <a:latin typeface="+mn-ea"/>
              </a:rPr>
              <a:t>(Thread)</a:t>
            </a:r>
            <a:r>
              <a:rPr lang="ko-KR" altLang="en-US" sz="1200" dirty="0" smtClean="0">
                <a:latin typeface="+mn-ea"/>
              </a:rPr>
              <a:t>의 개수 조절을 통해 압축 속도 및 </a:t>
            </a:r>
            <a:r>
              <a:rPr lang="en-US" altLang="ko-KR" sz="1200" dirty="0" smtClean="0">
                <a:latin typeface="+mn-ea"/>
              </a:rPr>
              <a:t>PC </a:t>
            </a:r>
            <a:r>
              <a:rPr lang="ko-KR" altLang="en-US" sz="1200" dirty="0" smtClean="0">
                <a:latin typeface="+mn-ea"/>
              </a:rPr>
              <a:t>리소스 사용량을 조절할 수 있어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보다 효율적인 압축 효과를 누릴 수 있습니다</a:t>
            </a:r>
            <a:r>
              <a:rPr lang="en-US" altLang="ko-KR" sz="1200" dirty="0" smtClean="0">
                <a:latin typeface="+mn-ea"/>
              </a:rPr>
              <a:t>. </a:t>
            </a:r>
            <a:endParaRPr lang="ko-KR" altLang="en-US" sz="1200" dirty="0">
              <a:latin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5280" y="5286388"/>
            <a:ext cx="3429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latin typeface="+mn-ea"/>
              </a:rPr>
              <a:t>▲ </a:t>
            </a:r>
            <a:r>
              <a:rPr lang="ko-KR" altLang="en-US" sz="1000" b="1" dirty="0" smtClean="0"/>
              <a:t>압축 시간 비교</a:t>
            </a:r>
            <a:endParaRPr lang="ko-KR" altLang="en-US" sz="1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93236" y="5286388"/>
            <a:ext cx="2857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latin typeface="+mn-ea"/>
              </a:rPr>
              <a:t>▲ </a:t>
            </a:r>
            <a:r>
              <a:rPr lang="ko-KR" altLang="en-US" sz="1000" b="1" dirty="0" smtClean="0"/>
              <a:t>압축 해제 시간 비교</a:t>
            </a:r>
            <a:endParaRPr lang="ko-KR" alt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V3 Zip 2.0 </a:t>
            </a:r>
            <a:r>
              <a:rPr lang="ko-KR" altLang="en-US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주요 기능</a:t>
            </a:r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(3)</a:t>
            </a:r>
            <a:endParaRPr lang="ko-KR" altLang="en-US" sz="1900" spc="-100" dirty="0">
              <a:solidFill>
                <a:srgbClr val="004990"/>
              </a:solidFill>
              <a:latin typeface="+mn-ea"/>
              <a:ea typeface="+mn-ea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28628" y="9807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600" b="1" dirty="0" smtClean="0"/>
              <a:t>강화된 윈도우 탐색기 연동 기능</a:t>
            </a:r>
            <a:endParaRPr lang="en-US" altLang="ko-KR" sz="1600" b="1" dirty="0"/>
          </a:p>
        </p:txBody>
      </p:sp>
      <p:sp>
        <p:nvSpPr>
          <p:cNvPr id="8" name="직사각형 7"/>
          <p:cNvSpPr/>
          <p:nvPr/>
        </p:nvSpPr>
        <p:spPr>
          <a:xfrm>
            <a:off x="611188" y="2030450"/>
            <a:ext cx="48249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파일 또는 폴더에서 확인할 수 있는 메뉴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새 폴더 만들기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V3 Zip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으로 압축하기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파일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폴더 이름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.zip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으로 압축하기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파일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폴더 이름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_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날짜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_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시간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.zip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으로 압축하기</a:t>
            </a:r>
          </a:p>
          <a:p>
            <a:pPr marL="179388" indent="-179388"/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marL="179388" indent="-179388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압축 파일에서 확인할 수 있는 메뉴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V3 Zip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으로 압축풀기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여기에 압축풀기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압축 파일 이름 폴더에 압축풀기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압축 파일 압축하기</a:t>
            </a:r>
          </a:p>
          <a:p>
            <a:pPr marL="179388" indent="-179388"/>
            <a:endParaRPr lang="ko-KR" altLang="en-US" sz="1200" dirty="0" smtClean="0">
              <a:latin typeface="맑은 고딕" pitchFamily="50" charset="-127"/>
              <a:ea typeface="맑은 고딕" pitchFamily="50" charset="-127"/>
            </a:endParaRPr>
          </a:p>
          <a:p>
            <a:pPr marL="179388" indent="-179388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압축 파일과 파일 또는 폴더에서 사용할 수 있는 메뉴</a:t>
            </a:r>
          </a:p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EXE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파일로 압축하기</a:t>
            </a:r>
          </a:p>
          <a:p>
            <a:pPr marL="266700" indent="-266700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압축한 후 메일에 첨부하기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운영 체제의 기본 메일 프로그램에 압축 파일을 첨부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266700" indent="-266700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•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관리자 권한으로 압축하기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압축풀기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(Windows Vista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이상에서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UAC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기능을 사용할 경우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2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그림 9" descr="Imag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928802"/>
            <a:ext cx="1924050" cy="2962275"/>
          </a:xfrm>
          <a:prstGeom prst="rect">
            <a:avLst/>
          </a:prstGeom>
          <a:ln w="3175">
            <a:solidFill>
              <a:srgbClr val="004990"/>
            </a:solidFill>
          </a:ln>
        </p:spPr>
      </p:pic>
      <p:sp>
        <p:nvSpPr>
          <p:cNvPr id="12" name="모서리가 둥근 직사각형 11"/>
          <p:cNvSpPr/>
          <p:nvPr/>
        </p:nvSpPr>
        <p:spPr>
          <a:xfrm>
            <a:off x="571472" y="1432583"/>
            <a:ext cx="1571636" cy="285752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사용성 극대화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214546" y="1436960"/>
            <a:ext cx="6286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윈도우 탐색기 연동 기능을 대폭 강화하여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사용성을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극대화하였습니다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6380" y="4929198"/>
            <a:ext cx="1857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ko-KR" altLang="en-US" sz="1000" b="1" dirty="0" smtClean="0">
                <a:latin typeface="+mn-ea"/>
              </a:rPr>
              <a:t>▲ 파일 또는 폴더 메뉴</a:t>
            </a:r>
            <a:endParaRPr lang="ko-KR" altLang="en-US" sz="1000" b="1" dirty="0"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16" y="6086416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ko-KR" altLang="en-US" sz="1000" b="1" dirty="0" smtClean="0">
                <a:latin typeface="+mn-ea"/>
              </a:rPr>
              <a:t>▲ 압축 파일 메뉴</a:t>
            </a:r>
            <a:endParaRPr lang="ko-KR" altLang="en-US" sz="1000" b="1" dirty="0">
              <a:latin typeface="+mn-ea"/>
            </a:endParaRPr>
          </a:p>
        </p:txBody>
      </p:sp>
      <p:pic>
        <p:nvPicPr>
          <p:cNvPr id="9" name="그림 8" descr="Image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3143248"/>
            <a:ext cx="1866900" cy="2914650"/>
          </a:xfrm>
          <a:prstGeom prst="rect">
            <a:avLst/>
          </a:prstGeom>
          <a:ln w="3175">
            <a:solidFill>
              <a:srgbClr val="00499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V3 Zip 2.0 </a:t>
            </a:r>
            <a:r>
              <a:rPr lang="ko-KR" altLang="en-US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주요 기능</a:t>
            </a:r>
            <a:r>
              <a:rPr lang="en-US" altLang="ko-KR" sz="1900" spc="-100" dirty="0" smtClean="0">
                <a:solidFill>
                  <a:srgbClr val="004990"/>
                </a:solidFill>
                <a:latin typeface="+mn-ea"/>
                <a:ea typeface="+mn-ea"/>
              </a:rPr>
              <a:t>(4)</a:t>
            </a:r>
            <a:endParaRPr lang="ko-KR" altLang="en-US" sz="1900" spc="-100" dirty="0">
              <a:solidFill>
                <a:srgbClr val="004990"/>
              </a:solidFill>
              <a:latin typeface="+mn-ea"/>
              <a:ea typeface="+mn-ea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80CA-9801-4BC9-BC3E-C036CD0CBAB4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28628" y="9807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600" b="1" spc="-100" dirty="0" smtClean="0"/>
              <a:t>다양한 압축 관련 부가 기능</a:t>
            </a:r>
            <a:endParaRPr lang="en-US" altLang="ko-KR" sz="1600" b="1" spc="-100" dirty="0"/>
          </a:p>
        </p:txBody>
      </p:sp>
      <p:sp>
        <p:nvSpPr>
          <p:cNvPr id="8" name="직사각형 7"/>
          <p:cNvSpPr/>
          <p:nvPr/>
        </p:nvSpPr>
        <p:spPr>
          <a:xfrm>
            <a:off x="1857356" y="1552692"/>
            <a:ext cx="2643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최근 많이 사용하는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블로그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카페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미니홈피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등의 파일 제한 용량에 맞게 분할 압축을 지원하며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사용자가 직접 원하는 분할 압축 크기를 설정할 수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  <p:pic>
        <p:nvPicPr>
          <p:cNvPr id="9" name="그림 8" descr="Imag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724949"/>
            <a:ext cx="3890317" cy="3672408"/>
          </a:xfrm>
          <a:prstGeom prst="rect">
            <a:avLst/>
          </a:prstGeom>
          <a:ln w="3175">
            <a:solidFill>
              <a:srgbClr val="004990"/>
            </a:solidFill>
          </a:ln>
        </p:spPr>
      </p:pic>
      <p:sp>
        <p:nvSpPr>
          <p:cNvPr id="10" name="직사각형 9"/>
          <p:cNvSpPr/>
          <p:nvPr/>
        </p:nvSpPr>
        <p:spPr>
          <a:xfrm>
            <a:off x="1857356" y="2808928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V3 Zip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이 지원하는 압축 알고리즘을 선택하여 압축할 수 있어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사용자가 원하는 압축 알고리즘으로 보다 효율적인 압축을 할 수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928794" y="5354437"/>
            <a:ext cx="257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자주 사용하는 압축 파일을 즐겨찾기에 등록하여 단축 키를 이용해 쉽고 빠르게 불러올 수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28596" y="1812414"/>
            <a:ext cx="1357322" cy="496219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분할 압축 </a:t>
            </a:r>
            <a:endParaRPr kumimoji="0" lang="en-US" altLang="ko-KR" sz="12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크기 설정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928794" y="4011232"/>
            <a:ext cx="257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V3 Zip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이 설치되지 않은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에서도 압축을 풀 수 있도록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EXE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파일로 압축하기를 지원합니다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 EXE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파일로 압축한 파일은 압축 프로그램이 없어도 압축을 풀 수 있습니다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428596" y="2976317"/>
            <a:ext cx="1357322" cy="496219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압축 알고리즘 선택 가능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8596" y="4270954"/>
            <a:ext cx="1357322" cy="496219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EXE </a:t>
            </a:r>
            <a:r>
              <a:rPr lang="ko-KR" altLang="en-US" sz="1200" b="1" kern="0" dirty="0" smtClean="0">
                <a:solidFill>
                  <a:sysClr val="window" lastClr="FFFFFF"/>
                </a:solidFill>
                <a:latin typeface="+mn-ea"/>
              </a:rPr>
              <a:t>파일</a:t>
            </a:r>
            <a:endParaRPr lang="en-US" altLang="ko-KR" sz="1200" b="1" kern="0" dirty="0" smtClean="0">
              <a:solidFill>
                <a:sysClr val="window" lastClr="FFFFFF"/>
              </a:solidFill>
              <a:latin typeface="+mn-e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압축 지원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8596" y="5429493"/>
            <a:ext cx="1357322" cy="496219"/>
          </a:xfrm>
          <a:prstGeom prst="roundRect">
            <a:avLst/>
          </a:prstGeom>
          <a:gradFill flip="none" rotWithShape="1">
            <a:gsLst>
              <a:gs pos="0">
                <a:srgbClr val="004D86">
                  <a:shade val="30000"/>
                  <a:satMod val="115000"/>
                </a:srgbClr>
              </a:gs>
              <a:gs pos="50000">
                <a:srgbClr val="004D86">
                  <a:shade val="67500"/>
                  <a:satMod val="115000"/>
                </a:srgbClr>
              </a:gs>
              <a:gs pos="100000">
                <a:srgbClr val="004D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즐겨찾기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59836" y="5468795"/>
            <a:ext cx="2857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latin typeface="+mn-ea"/>
              </a:rPr>
              <a:t>▲ </a:t>
            </a:r>
            <a:r>
              <a:rPr lang="ko-KR" altLang="en-US" sz="1000" b="1" dirty="0" smtClean="0"/>
              <a:t>압축 부가 기능 화면 예시</a:t>
            </a:r>
            <a:endParaRPr lang="ko-KR" alt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1444</Words>
  <Application>Microsoft Office PowerPoint</Application>
  <PresentationFormat>화면 슬라이드 쇼(4:3)</PresentationFormat>
  <Paragraphs>302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AhnLab V3 Zip 2.0</vt:lpstr>
      <vt:lpstr>목차</vt:lpstr>
      <vt:lpstr>Background</vt:lpstr>
      <vt:lpstr>Product Overview </vt:lpstr>
      <vt:lpstr>V3 Zip 2.0 특/장점</vt:lpstr>
      <vt:lpstr>V3 Zip 2.0 주요 기능(1)</vt:lpstr>
      <vt:lpstr>V3 Zip 2.0 주요 기능(2)</vt:lpstr>
      <vt:lpstr>V3 Zip 2.0 주요 기능(3)</vt:lpstr>
      <vt:lpstr>V3 Zip 2.0 주요 기능(4)</vt:lpstr>
      <vt:lpstr>V3 Zip 2.0 주요 기능(5)</vt:lpstr>
      <vt:lpstr>Customer Benefits</vt:lpstr>
      <vt:lpstr>V3 Zip 2.0 시스템 사양</vt:lpstr>
      <vt:lpstr>V3 Zip 2.0 기능 비교</vt:lpstr>
      <vt:lpstr>슬라이드 13</vt:lpstr>
    </vt:vector>
  </TitlesOfParts>
  <Company>AhnLab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Daniel CH KIM</dc:creator>
  <cp:lastModifiedBy>Your User Name</cp:lastModifiedBy>
  <cp:revision>285</cp:revision>
  <dcterms:created xsi:type="dcterms:W3CDTF">2010-11-12T06:00:43Z</dcterms:created>
  <dcterms:modified xsi:type="dcterms:W3CDTF">2011-02-08T00:01:53Z</dcterms:modified>
</cp:coreProperties>
</file>